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80" r:id="rId2"/>
    <p:sldId id="266" r:id="rId3"/>
    <p:sldId id="257" r:id="rId4"/>
    <p:sldId id="277" r:id="rId5"/>
    <p:sldId id="258" r:id="rId6"/>
    <p:sldId id="278" r:id="rId7"/>
    <p:sldId id="281" r:id="rId8"/>
    <p:sldId id="282" r:id="rId9"/>
    <p:sldId id="283" r:id="rId10"/>
    <p:sldId id="284" r:id="rId11"/>
    <p:sldId id="28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217"/>
    <a:srgbClr val="90A2FA"/>
    <a:srgbClr val="2BF595"/>
    <a:srgbClr val="00FF00"/>
    <a:srgbClr val="4F1ECA"/>
    <a:srgbClr val="FF0066"/>
    <a:srgbClr val="0000FF"/>
    <a:srgbClr val="99FF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1.3157894736842129E-2"/>
                  <c:y val="-2.1367521367521391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4.3859649122807024E-3"/>
                  <c:y val="-2.51140722794266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6621.5</c:v>
                </c:pt>
                <c:pt idx="1">
                  <c:v>6493.3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7543859649122941E-2"/>
                  <c:y val="-9.1324200913242455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5.5555555555555546E-2"/>
                  <c:y val="-1.4637593377750865E-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7957.4</c:v>
                </c:pt>
                <c:pt idx="1">
                  <c:v>6300.8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Дефицити(-)/Профицит(+)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8011695906432746E-2"/>
                  <c:y val="6.8493150684931633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0467836257309989E-2"/>
                  <c:y val="7.8346673280123865E-1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-1335.9</c:v>
                </c:pt>
                <c:pt idx="1">
                  <c:v>192.5</c:v>
                </c:pt>
              </c:numCache>
            </c:numRef>
          </c:val>
        </c:ser>
        <c:shape val="cylinder"/>
        <c:axId val="73517696"/>
        <c:axId val="74809728"/>
        <c:axId val="0"/>
      </c:bar3DChart>
      <c:catAx>
        <c:axId val="73517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4809728"/>
        <c:crosses val="autoZero"/>
        <c:auto val="1"/>
        <c:lblAlgn val="ctr"/>
        <c:lblOffset val="100"/>
      </c:catAx>
      <c:valAx>
        <c:axId val="74809728"/>
        <c:scaling>
          <c:orientation val="minMax"/>
        </c:scaling>
        <c:axPos val="l"/>
        <c:numFmt formatCode="General" sourceLinked="1"/>
        <c:tickLblPos val="nextTo"/>
        <c:crossAx val="735176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5.6980056980057495E-3"/>
                  <c:y val="-8.2386363636363646E-2"/>
                </c:manualLayout>
              </c:layout>
              <c:showVal val="1"/>
            </c:dLbl>
            <c:dLbl>
              <c:idx val="1"/>
              <c:layout>
                <c:manualLayout>
                  <c:x val="8.5470085470085496E-3"/>
                  <c:y val="-8.238636363636364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1090</c:v>
                </c:pt>
                <c:pt idx="1">
                  <c:v>6012.7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5470085470085496E-3"/>
                  <c:y val="-1.420454545454546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480.7</c:v>
                </c:pt>
                <c:pt idx="1">
                  <c:v>6012.7</c:v>
                </c:pt>
              </c:numCache>
            </c:numRef>
          </c:val>
        </c:ser>
        <c:gapWidth val="55"/>
        <c:gapDepth val="55"/>
        <c:shape val="cylinder"/>
        <c:axId val="74828800"/>
        <c:axId val="74834688"/>
        <c:axId val="0"/>
      </c:bar3DChart>
      <c:catAx>
        <c:axId val="748288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834688"/>
        <c:crosses val="autoZero"/>
        <c:auto val="1"/>
        <c:lblAlgn val="ctr"/>
        <c:lblOffset val="100"/>
      </c:catAx>
      <c:valAx>
        <c:axId val="74834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828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1.6666666666666698E-2"/>
          <c:y val="0.12800888350494649"/>
          <c:w val="0.96863888888889016"/>
          <c:h val="0.3937603472642851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2500000000000001E-2"/>
                  <c:y val="5.128205128205128E-2"/>
                </c:manualLayout>
              </c:layout>
              <c:showVal val="1"/>
            </c:dLbl>
            <c:dLbl>
              <c:idx val="1"/>
              <c:layout>
                <c:manualLayout>
                  <c:x val="1.6666666666666684E-2"/>
                  <c:y val="0.11538461538461539"/>
                </c:manualLayout>
              </c:layout>
              <c:showVal val="1"/>
            </c:dLbl>
            <c:dLbl>
              <c:idx val="2"/>
              <c:layout>
                <c:manualLayout>
                  <c:x val="1.2499999999999935E-2"/>
                  <c:y val="4.102564102564103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  НА   ИМУЩЕСТВО</c:v>
                </c:pt>
                <c:pt idx="2">
                  <c:v>ДОХОДЫ   ОТ   ИСПОЛЬЗОВАНИЯ   ИМУЩЕСТВА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</c:v>
                </c:pt>
                <c:pt idx="1">
                  <c:v>73</c:v>
                </c:pt>
                <c:pt idx="2">
                  <c:v>720</c:v>
                </c:pt>
                <c:pt idx="3">
                  <c:v>3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5.5555555555555558E-3"/>
                  <c:y val="2.3076923076923092E-2"/>
                </c:manualLayout>
              </c:layout>
              <c:showVal val="1"/>
            </c:dLbl>
            <c:dLbl>
              <c:idx val="1"/>
              <c:layout>
                <c:manualLayout>
                  <c:x val="2.499989063867019E-2"/>
                  <c:y val="8.2051282051282065E-2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1.794871794871794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  НА   ИМУЩЕСТВО</c:v>
                </c:pt>
                <c:pt idx="2">
                  <c:v>ДОХОДЫ   ОТ   ИСПОЛЬЗОВАНИЯ   ИМУЩЕСТВА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246.6</c:v>
                </c:pt>
                <c:pt idx="1">
                  <c:v>-568.1</c:v>
                </c:pt>
                <c:pt idx="2">
                  <c:v>720</c:v>
                </c:pt>
                <c:pt idx="3">
                  <c:v>1.5</c:v>
                </c:pt>
                <c:pt idx="4">
                  <c:v>72</c:v>
                </c:pt>
              </c:numCache>
            </c:numRef>
          </c:val>
        </c:ser>
        <c:dLbls>
          <c:showVal val="1"/>
        </c:dLbls>
        <c:shape val="box"/>
        <c:axId val="85900672"/>
        <c:axId val="86635648"/>
        <c:axId val="86599424"/>
      </c:bar3DChart>
      <c:catAx>
        <c:axId val="8590067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635648"/>
        <c:crosses val="autoZero"/>
        <c:auto val="1"/>
        <c:lblAlgn val="ctr"/>
        <c:lblOffset val="100"/>
      </c:catAx>
      <c:valAx>
        <c:axId val="866356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900672"/>
        <c:crosses val="autoZero"/>
        <c:crossBetween val="between"/>
      </c:valAx>
      <c:serAx>
        <c:axId val="86599424"/>
        <c:scaling>
          <c:orientation val="minMax"/>
        </c:scaling>
        <c:delete val="1"/>
        <c:axPos val="b"/>
        <c:majorTickMark val="none"/>
        <c:tickLblPos val="none"/>
        <c:crossAx val="86635648"/>
        <c:crosses val="autoZero"/>
      </c:serAx>
    </c:plotArea>
    <c:legend>
      <c:legendPos val="t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2BF595"/>
              </a:solidFill>
            </c:spPr>
          </c:dPt>
          <c:dLbls>
            <c:dLbl>
              <c:idx val="1"/>
              <c:layout>
                <c:manualLayout>
                  <c:x val="0.13046448087431747"/>
                  <c:y val="3.878502105841421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Общегосударственные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3553.7</c:v>
                </c:pt>
                <c:pt idx="1">
                  <c:v>2747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12722-9B23-4605-96EB-1F02AF0D8596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C7EE3C7-9A3C-44CA-BD95-4AA7FF9C78F4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772,7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647C2AE3-8FC2-468F-944C-E4F6CDC5E656}" type="parTrans" cxnId="{F2C02920-4444-4136-BE1E-6713C17BBB88}">
      <dgm:prSet/>
      <dgm:spPr/>
      <dgm:t>
        <a:bodyPr/>
        <a:lstStyle/>
        <a:p>
          <a:endParaRPr lang="ru-RU"/>
        </a:p>
      </dgm:t>
    </dgm:pt>
    <dgm:pt modelId="{50867CDA-2465-4B1A-8F7D-F66275327D66}" type="sibTrans" cxnId="{F2C02920-4444-4136-BE1E-6713C17BBB88}">
      <dgm:prSet/>
      <dgm:spPr/>
      <dgm:t>
        <a:bodyPr/>
        <a:lstStyle/>
        <a:p>
          <a:endParaRPr lang="ru-RU"/>
        </a:p>
      </dgm:t>
    </dgm:pt>
    <dgm:pt modelId="{115D51E5-7687-4821-B506-27FEE5D83213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0B9F51B-B446-4628-9B9E-A82C26265416}" type="parTrans" cxnId="{F15C01F4-85FA-489F-882F-F839C830F471}">
      <dgm:prSet/>
      <dgm:spPr/>
      <dgm:t>
        <a:bodyPr/>
        <a:lstStyle/>
        <a:p>
          <a:endParaRPr lang="ru-RU"/>
        </a:p>
      </dgm:t>
    </dgm:pt>
    <dgm:pt modelId="{7BB5D891-0D1E-41AC-AFAC-BAF52D8663EE}" type="sibTrans" cxnId="{F15C01F4-85FA-489F-882F-F839C830F471}">
      <dgm:prSet/>
      <dgm:spPr/>
      <dgm:t>
        <a:bodyPr/>
        <a:lstStyle/>
        <a:p>
          <a:endParaRPr lang="ru-RU"/>
        </a:p>
      </dgm:t>
    </dgm:pt>
    <dgm:pt modelId="{40E05EA4-BEA0-4950-89BD-C0E217259F5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1473,5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D562095-F144-4D01-9CD3-C15B5FACDCE5}" type="parTrans" cxnId="{07209837-0C85-467E-9C0F-994AFBB21346}">
      <dgm:prSet/>
      <dgm:spPr/>
      <dgm:t>
        <a:bodyPr/>
        <a:lstStyle/>
        <a:p>
          <a:endParaRPr lang="ru-RU"/>
        </a:p>
      </dgm:t>
    </dgm:pt>
    <dgm:pt modelId="{7CF1715E-2A19-4ECB-8655-75BB56D26BC9}" type="sibTrans" cxnId="{07209837-0C85-467E-9C0F-994AFBB21346}">
      <dgm:prSet/>
      <dgm:spPr/>
      <dgm:t>
        <a:bodyPr/>
        <a:lstStyle/>
        <a:p>
          <a:endParaRPr lang="ru-RU"/>
        </a:p>
      </dgm:t>
    </dgm:pt>
    <dgm:pt modelId="{9E30B56A-39F8-49AC-A150-109DE43CDFDC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Функционирование местных администраций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5F60AB0-FBBC-45F4-97F9-C78ACC5CFD13}" type="parTrans" cxnId="{527D2A67-5765-4868-9E03-50258BBB04F9}">
      <dgm:prSet/>
      <dgm:spPr/>
      <dgm:t>
        <a:bodyPr/>
        <a:lstStyle/>
        <a:p>
          <a:endParaRPr lang="ru-RU"/>
        </a:p>
      </dgm:t>
    </dgm:pt>
    <dgm:pt modelId="{967E42D6-1024-423E-8AA2-70534394A2A1}" type="sibTrans" cxnId="{527D2A67-5765-4868-9E03-50258BBB04F9}">
      <dgm:prSet/>
      <dgm:spPr/>
      <dgm:t>
        <a:bodyPr/>
        <a:lstStyle/>
        <a:p>
          <a:endParaRPr lang="ru-RU"/>
        </a:p>
      </dgm:t>
    </dgm:pt>
    <dgm:pt modelId="{9DF3EE75-5395-4582-B537-64E57400E80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499,6 тыс.руб.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59298DA3-40D8-47CD-A2C1-0935906106B6}" type="parTrans" cxnId="{6F2C4C8F-2CB3-49E5-BF69-13B539987324}">
      <dgm:prSet/>
      <dgm:spPr/>
      <dgm:t>
        <a:bodyPr/>
        <a:lstStyle/>
        <a:p>
          <a:endParaRPr lang="ru-RU"/>
        </a:p>
      </dgm:t>
    </dgm:pt>
    <dgm:pt modelId="{17A0DDAE-00A2-40D8-9599-394CC694C8F8}" type="sibTrans" cxnId="{6F2C4C8F-2CB3-49E5-BF69-13B539987324}">
      <dgm:prSet/>
      <dgm:spPr/>
      <dgm:t>
        <a:bodyPr/>
        <a:lstStyle/>
        <a:p>
          <a:endParaRPr lang="ru-RU"/>
        </a:p>
      </dgm:t>
    </dgm:pt>
    <dgm:pt modelId="{39E56BDC-80D5-412E-B761-8EB6235D9BD8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Межбюджетные трансферты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493B948-108C-4E53-870C-BD528EB1A515}" type="parTrans" cxnId="{20A5D8AD-1A3C-4206-9829-2057675C4E76}">
      <dgm:prSet/>
      <dgm:spPr/>
      <dgm:t>
        <a:bodyPr/>
        <a:lstStyle/>
        <a:p>
          <a:endParaRPr lang="ru-RU"/>
        </a:p>
      </dgm:t>
    </dgm:pt>
    <dgm:pt modelId="{9B375A26-827F-4DA7-B746-F23D78E3CFB1}" type="sibTrans" cxnId="{20A5D8AD-1A3C-4206-9829-2057675C4E76}">
      <dgm:prSet/>
      <dgm:spPr/>
      <dgm:t>
        <a:bodyPr/>
        <a:lstStyle/>
        <a:p>
          <a:endParaRPr lang="ru-RU"/>
        </a:p>
      </dgm:t>
    </dgm:pt>
    <dgm:pt modelId="{9F6B39BB-9E2F-4DA6-8308-00EA2224CC26}" type="pres">
      <dgm:prSet presAssocID="{D6F12722-9B23-4605-96EB-1F02AF0D85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5AFAB-BCF7-44EF-8705-566196F01F7C}" type="pres">
      <dgm:prSet presAssocID="{3C7EE3C7-9A3C-44CA-BD95-4AA7FF9C78F4}" presName="linNode" presStyleCnt="0"/>
      <dgm:spPr/>
    </dgm:pt>
    <dgm:pt modelId="{B2F3339D-4E6D-4A36-B75C-AACBD5E5CE40}" type="pres">
      <dgm:prSet presAssocID="{3C7EE3C7-9A3C-44CA-BD95-4AA7FF9C78F4}" presName="parentText" presStyleLbl="node1" presStyleIdx="0" presStyleCnt="3" custScaleY="47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EEA3-D60E-48F4-9F11-20C330C20D95}" type="pres">
      <dgm:prSet presAssocID="{3C7EE3C7-9A3C-44CA-BD95-4AA7FF9C78F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1575F-A414-4187-A89B-AAEE3E32AE70}" type="pres">
      <dgm:prSet presAssocID="{50867CDA-2465-4B1A-8F7D-F66275327D66}" presName="sp" presStyleCnt="0"/>
      <dgm:spPr/>
    </dgm:pt>
    <dgm:pt modelId="{68D8B348-60D2-43FE-88C6-9E27FF516A7A}" type="pres">
      <dgm:prSet presAssocID="{40E05EA4-BEA0-4950-89BD-C0E217259F5D}" presName="linNode" presStyleCnt="0"/>
      <dgm:spPr/>
    </dgm:pt>
    <dgm:pt modelId="{6357BC39-2630-44EB-B9C1-E456ABE255DB}" type="pres">
      <dgm:prSet presAssocID="{40E05EA4-BEA0-4950-89BD-C0E217259F5D}" presName="parentText" presStyleLbl="node1" presStyleIdx="1" presStyleCnt="3" custScaleY="52401" custLinFactNeighborY="-1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D0FF3-8DD8-4875-9D23-3212068EA7EB}" type="pres">
      <dgm:prSet presAssocID="{40E05EA4-BEA0-4950-89BD-C0E217259F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A1BC-1E87-422F-9850-8A2AEE52D7F9}" type="pres">
      <dgm:prSet presAssocID="{7CF1715E-2A19-4ECB-8655-75BB56D26BC9}" presName="sp" presStyleCnt="0"/>
      <dgm:spPr/>
    </dgm:pt>
    <dgm:pt modelId="{84EE546F-F335-429D-8697-9F159CB41232}" type="pres">
      <dgm:prSet presAssocID="{9DF3EE75-5395-4582-B537-64E57400E808}" presName="linNode" presStyleCnt="0"/>
      <dgm:spPr/>
    </dgm:pt>
    <dgm:pt modelId="{DE8FBB31-990D-4BA0-B1B8-A0B28C8F7AD7}" type="pres">
      <dgm:prSet presAssocID="{9DF3EE75-5395-4582-B537-64E57400E808}" presName="parentText" presStyleLbl="node1" presStyleIdx="2" presStyleCnt="3" custScaleY="554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29FFF-ACDC-45C7-B099-17DB5B6EC00E}" type="pres">
      <dgm:prSet presAssocID="{9DF3EE75-5395-4582-B537-64E57400E8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09837-0C85-467E-9C0F-994AFBB21346}" srcId="{D6F12722-9B23-4605-96EB-1F02AF0D8596}" destId="{40E05EA4-BEA0-4950-89BD-C0E217259F5D}" srcOrd="1" destOrd="0" parTransId="{BD562095-F144-4D01-9CD3-C15B5FACDCE5}" sibTransId="{7CF1715E-2A19-4ECB-8655-75BB56D26BC9}"/>
    <dgm:cxn modelId="{25EA4F9D-2C78-41D2-8E17-4E6BE2FDF2C1}" type="presOf" srcId="{D6F12722-9B23-4605-96EB-1F02AF0D8596}" destId="{9F6B39BB-9E2F-4DA6-8308-00EA2224CC26}" srcOrd="0" destOrd="0" presId="urn:microsoft.com/office/officeart/2005/8/layout/vList5"/>
    <dgm:cxn modelId="{F50F7E38-B2D4-42B0-9E2F-164F2A90BE2C}" type="presOf" srcId="{9DF3EE75-5395-4582-B537-64E57400E808}" destId="{DE8FBB31-990D-4BA0-B1B8-A0B28C8F7AD7}" srcOrd="0" destOrd="0" presId="urn:microsoft.com/office/officeart/2005/8/layout/vList5"/>
    <dgm:cxn modelId="{583BA3DA-446D-4D8D-9F10-775DB6780FB3}" type="presOf" srcId="{115D51E5-7687-4821-B506-27FEE5D83213}" destId="{668EEEA3-D60E-48F4-9F11-20C330C20D95}" srcOrd="0" destOrd="0" presId="urn:microsoft.com/office/officeart/2005/8/layout/vList5"/>
    <dgm:cxn modelId="{FACAEF4C-BBBC-40F1-ACC2-9FCFE2D5A9A0}" type="presOf" srcId="{39E56BDC-80D5-412E-B761-8EB6235D9BD8}" destId="{51329FFF-ACDC-45C7-B099-17DB5B6EC00E}" srcOrd="0" destOrd="0" presId="urn:microsoft.com/office/officeart/2005/8/layout/vList5"/>
    <dgm:cxn modelId="{F2C02920-4444-4136-BE1E-6713C17BBB88}" srcId="{D6F12722-9B23-4605-96EB-1F02AF0D8596}" destId="{3C7EE3C7-9A3C-44CA-BD95-4AA7FF9C78F4}" srcOrd="0" destOrd="0" parTransId="{647C2AE3-8FC2-468F-944C-E4F6CDC5E656}" sibTransId="{50867CDA-2465-4B1A-8F7D-F66275327D66}"/>
    <dgm:cxn modelId="{527D2A67-5765-4868-9E03-50258BBB04F9}" srcId="{40E05EA4-BEA0-4950-89BD-C0E217259F5D}" destId="{9E30B56A-39F8-49AC-A150-109DE43CDFDC}" srcOrd="0" destOrd="0" parTransId="{95F60AB0-FBBC-45F4-97F9-C78ACC5CFD13}" sibTransId="{967E42D6-1024-423E-8AA2-70534394A2A1}"/>
    <dgm:cxn modelId="{F15C01F4-85FA-489F-882F-F839C830F471}" srcId="{3C7EE3C7-9A3C-44CA-BD95-4AA7FF9C78F4}" destId="{115D51E5-7687-4821-B506-27FEE5D83213}" srcOrd="0" destOrd="0" parTransId="{10B9F51B-B446-4628-9B9E-A82C26265416}" sibTransId="{7BB5D891-0D1E-41AC-AFAC-BAF52D8663EE}"/>
    <dgm:cxn modelId="{6F2C4C8F-2CB3-49E5-BF69-13B539987324}" srcId="{D6F12722-9B23-4605-96EB-1F02AF0D8596}" destId="{9DF3EE75-5395-4582-B537-64E57400E808}" srcOrd="2" destOrd="0" parTransId="{59298DA3-40D8-47CD-A2C1-0935906106B6}" sibTransId="{17A0DDAE-00A2-40D8-9599-394CC694C8F8}"/>
    <dgm:cxn modelId="{A50BAE01-D3C6-4466-93DE-029CB098C250}" type="presOf" srcId="{9E30B56A-39F8-49AC-A150-109DE43CDFDC}" destId="{862D0FF3-8DD8-4875-9D23-3212068EA7EB}" srcOrd="0" destOrd="0" presId="urn:microsoft.com/office/officeart/2005/8/layout/vList5"/>
    <dgm:cxn modelId="{20A5D8AD-1A3C-4206-9829-2057675C4E76}" srcId="{9DF3EE75-5395-4582-B537-64E57400E808}" destId="{39E56BDC-80D5-412E-B761-8EB6235D9BD8}" srcOrd="0" destOrd="0" parTransId="{9493B948-108C-4E53-870C-BD528EB1A515}" sibTransId="{9B375A26-827F-4DA7-B746-F23D78E3CFB1}"/>
    <dgm:cxn modelId="{E2763A46-561C-40F4-8063-8C5CF981D476}" type="presOf" srcId="{40E05EA4-BEA0-4950-89BD-C0E217259F5D}" destId="{6357BC39-2630-44EB-B9C1-E456ABE255DB}" srcOrd="0" destOrd="0" presId="urn:microsoft.com/office/officeart/2005/8/layout/vList5"/>
    <dgm:cxn modelId="{CBDA18FB-CF33-4A71-A5A4-23BC94B29C46}" type="presOf" srcId="{3C7EE3C7-9A3C-44CA-BD95-4AA7FF9C78F4}" destId="{B2F3339D-4E6D-4A36-B75C-AACBD5E5CE40}" srcOrd="0" destOrd="0" presId="urn:microsoft.com/office/officeart/2005/8/layout/vList5"/>
    <dgm:cxn modelId="{1C0A20A5-60C9-44AA-B1F1-825FB01EC1E5}" type="presParOf" srcId="{9F6B39BB-9E2F-4DA6-8308-00EA2224CC26}" destId="{72F5AFAB-BCF7-44EF-8705-566196F01F7C}" srcOrd="0" destOrd="0" presId="urn:microsoft.com/office/officeart/2005/8/layout/vList5"/>
    <dgm:cxn modelId="{E172638F-F1DB-47EA-B13F-86CF3DF80A7A}" type="presParOf" srcId="{72F5AFAB-BCF7-44EF-8705-566196F01F7C}" destId="{B2F3339D-4E6D-4A36-B75C-AACBD5E5CE40}" srcOrd="0" destOrd="0" presId="urn:microsoft.com/office/officeart/2005/8/layout/vList5"/>
    <dgm:cxn modelId="{CEB238AE-A853-4B06-A6BA-C16A8201C80F}" type="presParOf" srcId="{72F5AFAB-BCF7-44EF-8705-566196F01F7C}" destId="{668EEEA3-D60E-48F4-9F11-20C330C20D95}" srcOrd="1" destOrd="0" presId="urn:microsoft.com/office/officeart/2005/8/layout/vList5"/>
    <dgm:cxn modelId="{3F50864B-CB0E-4516-80BF-75ABA3CF87AF}" type="presParOf" srcId="{9F6B39BB-9E2F-4DA6-8308-00EA2224CC26}" destId="{CAE1575F-A414-4187-A89B-AAEE3E32AE70}" srcOrd="1" destOrd="0" presId="urn:microsoft.com/office/officeart/2005/8/layout/vList5"/>
    <dgm:cxn modelId="{B70CB67D-C99E-4FC6-8814-B229FEBFB6BE}" type="presParOf" srcId="{9F6B39BB-9E2F-4DA6-8308-00EA2224CC26}" destId="{68D8B348-60D2-43FE-88C6-9E27FF516A7A}" srcOrd="2" destOrd="0" presId="urn:microsoft.com/office/officeart/2005/8/layout/vList5"/>
    <dgm:cxn modelId="{74D7F33E-2B52-46A2-923E-1A78BEDE078A}" type="presParOf" srcId="{68D8B348-60D2-43FE-88C6-9E27FF516A7A}" destId="{6357BC39-2630-44EB-B9C1-E456ABE255DB}" srcOrd="0" destOrd="0" presId="urn:microsoft.com/office/officeart/2005/8/layout/vList5"/>
    <dgm:cxn modelId="{E60D75D8-6489-44E7-AF11-FD6CBC764555}" type="presParOf" srcId="{68D8B348-60D2-43FE-88C6-9E27FF516A7A}" destId="{862D0FF3-8DD8-4875-9D23-3212068EA7EB}" srcOrd="1" destOrd="0" presId="urn:microsoft.com/office/officeart/2005/8/layout/vList5"/>
    <dgm:cxn modelId="{85644485-6F70-4732-9A3A-A71B5AF2FA90}" type="presParOf" srcId="{9F6B39BB-9E2F-4DA6-8308-00EA2224CC26}" destId="{39C4A1BC-1E87-422F-9850-8A2AEE52D7F9}" srcOrd="3" destOrd="0" presId="urn:microsoft.com/office/officeart/2005/8/layout/vList5"/>
    <dgm:cxn modelId="{D0568067-18AF-4990-862C-7B20074B1709}" type="presParOf" srcId="{9F6B39BB-9E2F-4DA6-8308-00EA2224CC26}" destId="{84EE546F-F335-429D-8697-9F159CB41232}" srcOrd="4" destOrd="0" presId="urn:microsoft.com/office/officeart/2005/8/layout/vList5"/>
    <dgm:cxn modelId="{499B1D9E-313F-4557-AF24-E21B5BB41E7E}" type="presParOf" srcId="{84EE546F-F335-429D-8697-9F159CB41232}" destId="{DE8FBB31-990D-4BA0-B1B8-A0B28C8F7AD7}" srcOrd="0" destOrd="0" presId="urn:microsoft.com/office/officeart/2005/8/layout/vList5"/>
    <dgm:cxn modelId="{D6CD74AE-E781-4499-AC76-49130B00A5B8}" type="presParOf" srcId="{84EE546F-F335-429D-8697-9F159CB41232}" destId="{51329FFF-ACDC-45C7-B099-17DB5B6EC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6CE24-2FBC-409C-BCC6-3F21801AB927}" type="doc">
      <dgm:prSet loTypeId="urn:microsoft.com/office/officeart/2005/8/layout/default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25A8494-558C-414D-9D2F-7F8898B4FF5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в сфере имущественных отношений, в части муниципального жилищного контроля  (межбюджетные трансферты) –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0,2 тыс.руб.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E004B9A-7BB5-4D35-8EAD-2106B42C3C84}" type="parTrans" cxnId="{192A5ABF-317C-4029-BBAA-63B98BBCFA14}">
      <dgm:prSet/>
      <dgm:spPr/>
      <dgm:t>
        <a:bodyPr/>
        <a:lstStyle/>
        <a:p>
          <a:endParaRPr lang="ru-RU"/>
        </a:p>
      </dgm:t>
    </dgm:pt>
    <dgm:pt modelId="{C38AA433-F83F-4F38-9D9A-0393B4D88ED8}" type="sibTrans" cxnId="{192A5ABF-317C-4029-BBAA-63B98BBCFA14}">
      <dgm:prSet/>
      <dgm:spPr/>
      <dgm:t>
        <a:bodyPr/>
        <a:lstStyle/>
        <a:p>
          <a:endParaRPr lang="ru-RU"/>
        </a:p>
      </dgm:t>
    </dgm:pt>
    <dgm:pt modelId="{790A529A-E1F5-40AD-82E4-3BFA1CFBF21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в части муниципального жилищного контроля – 1,0 тыс.руб.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CE5C232-9A11-4BF3-8A72-7942F17AF800}" type="parTrans" cxnId="{B2F7E263-A149-4124-996D-83412F9FD87B}">
      <dgm:prSet/>
      <dgm:spPr/>
      <dgm:t>
        <a:bodyPr/>
        <a:lstStyle/>
        <a:p>
          <a:endParaRPr lang="ru-RU"/>
        </a:p>
      </dgm:t>
    </dgm:pt>
    <dgm:pt modelId="{2103F16F-B54B-4B16-9051-BDDA06E09B52}" type="sibTrans" cxnId="{B2F7E263-A149-4124-996D-83412F9FD87B}">
      <dgm:prSet/>
      <dgm:spPr/>
      <dgm:t>
        <a:bodyPr/>
        <a:lstStyle/>
        <a:p>
          <a:endParaRPr lang="ru-RU"/>
        </a:p>
      </dgm:t>
    </dgm:pt>
    <dgm:pt modelId="{2B82A2D8-9555-4F33-B6D4-9C2095F7AA09}" type="pres">
      <dgm:prSet presAssocID="{AF06CE24-2FBC-409C-BCC6-3F21801AB9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ED32F8-87DD-4968-8213-00D3B96D236A}" type="pres">
      <dgm:prSet presAssocID="{025A8494-558C-414D-9D2F-7F8898B4FF58}" presName="node" presStyleLbl="node1" presStyleIdx="0" presStyleCnt="2" custScaleX="109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0FC5A-C10E-4388-B5DD-EA9ECB42BC66}" type="pres">
      <dgm:prSet presAssocID="{C38AA433-F83F-4F38-9D9A-0393B4D88ED8}" presName="sibTrans" presStyleCnt="0"/>
      <dgm:spPr/>
      <dgm:t>
        <a:bodyPr/>
        <a:lstStyle/>
        <a:p>
          <a:endParaRPr lang="ru-RU"/>
        </a:p>
      </dgm:t>
    </dgm:pt>
    <dgm:pt modelId="{F9710DDC-3207-4E42-B9AB-A3354DDD323E}" type="pres">
      <dgm:prSet presAssocID="{790A529A-E1F5-40AD-82E4-3BFA1CFBF218}" presName="node" presStyleLbl="node1" presStyleIdx="1" presStyleCnt="2" custScaleX="10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7E263-A149-4124-996D-83412F9FD87B}" srcId="{AF06CE24-2FBC-409C-BCC6-3F21801AB927}" destId="{790A529A-E1F5-40AD-82E4-3BFA1CFBF218}" srcOrd="1" destOrd="0" parTransId="{6CE5C232-9A11-4BF3-8A72-7942F17AF800}" sibTransId="{2103F16F-B54B-4B16-9051-BDDA06E09B52}"/>
    <dgm:cxn modelId="{CD30911A-94BE-464F-805C-9685D9F1AD56}" type="presOf" srcId="{025A8494-558C-414D-9D2F-7F8898B4FF58}" destId="{BBED32F8-87DD-4968-8213-00D3B96D236A}" srcOrd="0" destOrd="0" presId="urn:microsoft.com/office/officeart/2005/8/layout/default"/>
    <dgm:cxn modelId="{192A5ABF-317C-4029-BBAA-63B98BBCFA14}" srcId="{AF06CE24-2FBC-409C-BCC6-3F21801AB927}" destId="{025A8494-558C-414D-9D2F-7F8898B4FF58}" srcOrd="0" destOrd="0" parTransId="{7E004B9A-7BB5-4D35-8EAD-2106B42C3C84}" sibTransId="{C38AA433-F83F-4F38-9D9A-0393B4D88ED8}"/>
    <dgm:cxn modelId="{5580B325-BA63-4257-B02B-101A7277C349}" type="presOf" srcId="{790A529A-E1F5-40AD-82E4-3BFA1CFBF218}" destId="{F9710DDC-3207-4E42-B9AB-A3354DDD323E}" srcOrd="0" destOrd="0" presId="urn:microsoft.com/office/officeart/2005/8/layout/default"/>
    <dgm:cxn modelId="{0D4FFB5B-F59E-49C0-8DA6-EA6F60C1B7FE}" type="presOf" srcId="{AF06CE24-2FBC-409C-BCC6-3F21801AB927}" destId="{2B82A2D8-9555-4F33-B6D4-9C2095F7AA09}" srcOrd="0" destOrd="0" presId="urn:microsoft.com/office/officeart/2005/8/layout/default"/>
    <dgm:cxn modelId="{58A98133-13E6-4E4A-B61A-5BAF4A854A56}" type="presParOf" srcId="{2B82A2D8-9555-4F33-B6D4-9C2095F7AA09}" destId="{BBED32F8-87DD-4968-8213-00D3B96D236A}" srcOrd="0" destOrd="0" presId="urn:microsoft.com/office/officeart/2005/8/layout/default"/>
    <dgm:cxn modelId="{39B6A16F-7E2C-4A88-93F4-36001FD4800E}" type="presParOf" srcId="{2B82A2D8-9555-4F33-B6D4-9C2095F7AA09}" destId="{A200FC5A-C10E-4388-B5DD-EA9ECB42BC66}" srcOrd="1" destOrd="0" presId="urn:microsoft.com/office/officeart/2005/8/layout/default"/>
    <dgm:cxn modelId="{B1E0294F-8B4F-44E5-9897-7F3059D04A2C}" type="presParOf" srcId="{2B82A2D8-9555-4F33-B6D4-9C2095F7AA09}" destId="{F9710DDC-3207-4E42-B9AB-A3354DDD32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8EEEA3-D60E-48F4-9F11-20C330C20D95}">
      <dsp:nvSpPr>
        <dsp:cNvPr id="0" name=""/>
        <dsp:cNvSpPr/>
      </dsp:nvSpPr>
      <dsp:spPr>
        <a:xfrm rot="5400000">
          <a:off x="5404264" y="-2194218"/>
          <a:ext cx="1316414" cy="5705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4264" y="-2194218"/>
        <a:ext cx="1316414" cy="5705856"/>
      </dsp:txXfrm>
    </dsp:sp>
    <dsp:sp modelId="{B2F3339D-4E6D-4A36-B75C-AACBD5E5CE40}">
      <dsp:nvSpPr>
        <dsp:cNvPr id="0" name=""/>
        <dsp:cNvSpPr/>
      </dsp:nvSpPr>
      <dsp:spPr>
        <a:xfrm>
          <a:off x="0" y="266673"/>
          <a:ext cx="3209544" cy="784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772,7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673"/>
        <a:ext cx="3209544" cy="784072"/>
      </dsp:txXfrm>
    </dsp:sp>
    <dsp:sp modelId="{862D0FF3-8DD8-4875-9D23-3212068EA7EB}">
      <dsp:nvSpPr>
        <dsp:cNvPr id="0" name=""/>
        <dsp:cNvSpPr/>
      </dsp:nvSpPr>
      <dsp:spPr>
        <a:xfrm rot="5400000">
          <a:off x="5404264" y="-795528"/>
          <a:ext cx="1316414" cy="5705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Функционирование местных администраций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4264" y="-795528"/>
        <a:ext cx="1316414" cy="5705856"/>
      </dsp:txXfrm>
    </dsp:sp>
    <dsp:sp modelId="{6357BC39-2630-44EB-B9C1-E456ABE255DB}">
      <dsp:nvSpPr>
        <dsp:cNvPr id="0" name=""/>
        <dsp:cNvSpPr/>
      </dsp:nvSpPr>
      <dsp:spPr>
        <a:xfrm>
          <a:off x="0" y="1600201"/>
          <a:ext cx="3209544" cy="862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1473,5 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00201"/>
        <a:ext cx="3209544" cy="862267"/>
      </dsp:txXfrm>
    </dsp:sp>
    <dsp:sp modelId="{51329FFF-ACDC-45C7-B099-17DB5B6EC00E}">
      <dsp:nvSpPr>
        <dsp:cNvPr id="0" name=""/>
        <dsp:cNvSpPr/>
      </dsp:nvSpPr>
      <dsp:spPr>
        <a:xfrm rot="5400000">
          <a:off x="5404264" y="603162"/>
          <a:ext cx="1316414" cy="570585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04264" y="603162"/>
        <a:ext cx="1316414" cy="5705856"/>
      </dsp:txXfrm>
    </dsp:sp>
    <dsp:sp modelId="{DE8FBB31-990D-4BA0-B1B8-A0B28C8F7AD7}">
      <dsp:nvSpPr>
        <dsp:cNvPr id="0" name=""/>
        <dsp:cNvSpPr/>
      </dsp:nvSpPr>
      <dsp:spPr>
        <a:xfrm>
          <a:off x="0" y="2999780"/>
          <a:ext cx="3209544" cy="9126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499,6 тыс.руб.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99780"/>
        <a:ext cx="3209544" cy="912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D32F8-87DD-4968-8213-00D3B96D236A}">
      <dsp:nvSpPr>
        <dsp:cNvPr id="0" name=""/>
        <dsp:cNvSpPr/>
      </dsp:nvSpPr>
      <dsp:spPr>
        <a:xfrm>
          <a:off x="2231602" y="1406"/>
          <a:ext cx="4375995" cy="239020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в сфере имущественных отношений, в части муниципального жилищного контроля  (межбюджетные трансферты)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0,2 тыс.руб.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1602" y="1406"/>
        <a:ext cx="4375995" cy="2390209"/>
      </dsp:txXfrm>
    </dsp:sp>
    <dsp:sp modelId="{F9710DDC-3207-4E42-B9AB-A3354DDD323E}">
      <dsp:nvSpPr>
        <dsp:cNvPr id="0" name=""/>
        <dsp:cNvSpPr/>
      </dsp:nvSpPr>
      <dsp:spPr>
        <a:xfrm>
          <a:off x="2292871" y="2789984"/>
          <a:ext cx="4253457" cy="239020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Расходы по переданным полномочиям в части муниципального жилищного контроля – 1,0 тыс.руб.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2871" y="2789984"/>
        <a:ext cx="4253457" cy="2390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801C-99A2-40DA-9DA9-FA092BC09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F060C-70B0-41A0-B6AC-F3F7F87DC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226F-4322-4364-AD23-784E25842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EF5BD-17AA-450E-84B1-D0B15B8BC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74D45-7B38-49B9-8DD6-BDC0BC9EF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7462-76CB-41E0-8A14-01D535D1F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D15E7-929B-4C8B-86FE-D4589374C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47633-A418-42E5-8941-B5EED4A346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884EE-8EDA-440C-9551-8C696F4D74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0958D-E027-427B-BF25-7651A4A2BF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6F2DC-FA3E-4272-8FBA-7D5F4CECC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B318B7-665B-48A4-8B75-C7FAAF510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БЮДЖЕТ ДЛЯ ГРАЖДАН</a:t>
            </a:r>
            <a:endParaRPr lang="ru-RU" sz="4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143000"/>
            <a:ext cx="93511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проекту исполнения бюджета </a:t>
            </a:r>
          </a:p>
          <a:p>
            <a:pPr algn="ctr"/>
            <a:r>
              <a:rPr lang="ru-RU" sz="4000" b="1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Королинского</a:t>
            </a:r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 smtClean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сельсовета 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Октябрьского района</a:t>
            </a:r>
          </a:p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Амурской области за 2023 год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2747,0 </a:t>
            </a:r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Ф_без_герба_nnib-ki.jpg"/>
          <p:cNvPicPr>
            <a:picLocks noChangeAspect="1"/>
          </p:cNvPicPr>
          <p:nvPr/>
        </p:nvPicPr>
        <p:blipFill>
          <a:blip r:embed="rId2" cstate="print"/>
          <a:srcRect t="11143" b="13429"/>
          <a:stretch>
            <a:fillRect/>
          </a:stretch>
        </p:blipFill>
        <p:spPr>
          <a:xfrm>
            <a:off x="5791200" y="0"/>
            <a:ext cx="2945457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0" y="1905000"/>
          <a:ext cx="8915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ДРУГИЕ ОБЩЕГОСУДАРСТВЕННЫЕ ВОПРОСЫ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" y="762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inskij-uchet-2-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154833" cy="3312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962400" y="838200"/>
            <a:ext cx="4842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141,5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4000" b="1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788" y="4038600"/>
            <a:ext cx="847995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Осуществление первичного воинского учета на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Территориях, где отсутствуют военные комиссариаты</a:t>
            </a:r>
            <a:endParaRPr lang="ru-RU" sz="32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28600"/>
            <a:ext cx="685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НАЦИОНАЛЬНАЯ  БЕЗОПАСНОСТЬ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ПРАВООХРАНИТЕЛЬНАЯ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ДЕЯТЕЛЬНОСТЬ</a:t>
            </a:r>
            <a:endParaRPr lang="ru-RU" sz="2800" b="1" cap="all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39,5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57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Расходы на предупреждение и ликвидацию</a:t>
            </a:r>
          </a:p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последствий чрезвычайных ситуаций и </a:t>
            </a:r>
          </a:p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стихийных бедствий природного и </a:t>
            </a:r>
          </a:p>
          <a:p>
            <a:pPr algn="ctr"/>
            <a:r>
              <a:rPr lang="ru-RU" sz="27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техногенного характера</a:t>
            </a:r>
            <a:endParaRPr lang="ru-RU" sz="27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8194" name="Picture 2" descr="Рослесхоз выделил дополнительные деньги на тушение пожаров в Сиби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785352" cy="21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283,5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19800" y="1066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981200" y="1066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" y="3581400"/>
            <a:ext cx="441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мероприятия,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направленные на противодействие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злоупотреблению наркотическими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средствами и их незаконному обороту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90,0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3733800"/>
            <a:ext cx="3082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Дорожное хозяйство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(дорожные фонды)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193,1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3009899" y="3009900"/>
            <a:ext cx="3733803" cy="304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В Бурятии продолжается кампания по уничтожению конопл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349731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В БИРОБИДЖАНЕ ПРОВЕЛИ ГРЕЙДЕРОВКУ ДАЧНОЙ ДОРОГИ НА ПОС. ЩУКИН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4139385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505200" y="50292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по переданным полномочиям </a:t>
            </a:r>
          </a:p>
          <a:p>
            <a:pPr algn="ctr"/>
            <a:r>
              <a:rPr lang="ru-RU" b="1" dirty="0" smtClean="0"/>
              <a:t>на развитие и поддержку </a:t>
            </a:r>
          </a:p>
          <a:p>
            <a:pPr algn="ctr"/>
            <a:r>
              <a:rPr lang="ru-RU" b="1" dirty="0" smtClean="0"/>
              <a:t>субъектов малого и среднего </a:t>
            </a:r>
          </a:p>
          <a:p>
            <a:pPr algn="ctr"/>
            <a:r>
              <a:rPr lang="ru-RU" b="1" dirty="0" smtClean="0"/>
              <a:t>предпринимательства</a:t>
            </a:r>
          </a:p>
          <a:p>
            <a:pPr algn="ctr"/>
            <a:r>
              <a:rPr lang="ru-RU" b="1" dirty="0" smtClean="0"/>
              <a:t>0,4 </a:t>
            </a:r>
            <a:r>
              <a:rPr lang="ru-RU" b="1" dirty="0" smtClean="0"/>
              <a:t>тыс. руб.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048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ЖИЛИЩНО-КОММУНАЛЬНОЕ</a:t>
            </a:r>
          </a:p>
          <a:p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              ХОЗЯЙСТВО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979,3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тыс.руб.</a:t>
            </a:r>
            <a:endParaRPr lang="ru-RU" sz="2800" b="1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11" name="Рисунок 10" descr="Фот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876800"/>
            <a:ext cx="2809099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9050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Коммунальное   хозяйство: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переданные полномочия в части организации в границах поселения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-, тепло-,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 водоснабжения населения, водоотведения –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1,0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964900"/>
            <a:ext cx="5562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Благоустройство: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направленные на прочие мероприятия по благоустройству поселения (выкашивание сорной растительности, установка ламп уличного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освещения, приобретение стройматериалов, приобретение уличных тренажеров)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978,3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2016-04-27-1522481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7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810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4000" b="1" cap="all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57,2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40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19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содержание методистов по спорту</a:t>
            </a:r>
            <a:endParaRPr lang="ru-RU" sz="36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vatars.mds.yandex.net/i?id=edb81d2c00437f53f25d55d3d420ba9706015f82-914749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9530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3200" b="1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1604,4 </a:t>
            </a:r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118782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     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  на содержание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   здания   клуба   (проведение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   культурных    мероприятий,          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   закупка  товаров,  работ,  услуг) –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1112,6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590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на  выплаты  персоналу  в  целях  обеспечения  выполнения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функций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государственными (муниципальными) органами,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казенными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учреждениями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государственными 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внебюджетными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фондами) –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491,8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6-10-14-120376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610000"/>
            <a:ext cx="283200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6-10-14-1170459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104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448,3 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4000" b="1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Доплаты к пенсиям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муниципальных служащих  </a:t>
            </a:r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448,3 </a:t>
            </a:r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тыс.р.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2" cstate="print"/>
          <a:srcRect l="7500" r="7500"/>
          <a:stretch>
            <a:fillRect/>
          </a:stretch>
        </p:blipFill>
        <p:spPr>
          <a:xfrm>
            <a:off x="762000" y="2514600"/>
            <a:ext cx="7772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066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Местонахождение администрации </a:t>
            </a:r>
          </a:p>
          <a:p>
            <a:pPr algn="ctr"/>
            <a:r>
              <a:rPr lang="ru-RU" sz="2400" b="1" dirty="0" err="1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Королинского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сельсовета: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676630, ул.Линейная,д.28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, с.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Короли,</a:t>
            </a:r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Октябрьского района Амурской области</a:t>
            </a:r>
          </a:p>
          <a:p>
            <a:pPr algn="ctr"/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Глава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Королинского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сельсовета 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Кузьмина Мария Анатольевна</a:t>
            </a:r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Контактные телефоны: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Тел./факс: (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8914) 5730048</a:t>
            </a:r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>
                <a:solidFill>
                  <a:schemeClr val="tx1"/>
                </a:solidFill>
              </a:ln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График работы: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понедельник – пятница с 8.00. до 16.00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Georgia" pitchFamily="18" charset="0"/>
                <a:cs typeface="Times New Roman" pitchFamily="18" charset="0"/>
              </a:rPr>
              <a:t>Перерыв: с 12.00 до 13.00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631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КОНТАКТНАЯ ИНФОРМАЦИЯ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ВВОДНАЯ ЧАСТЬ</a:t>
            </a:r>
            <a:endParaRPr lang="ru-RU" sz="5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целях реализации принципа прозрачности, открытости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бюджета и информирования жителей о расходовании средств бюджета разработан «Бюджет для граждан» по проекту исполнения бюджета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Королинского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сельсовета за 2023 год.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Данная информация позволит гражданам составить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представление об источниках формирования доходов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бюджета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Королинского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сельсовета, направлениях расходования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бюджетных средств в 2023 году и сделать выводы об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эффективности использования бюджетных средств.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Мы надеемся на заинтересованное внимание жителей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к процессу исполнения бюджета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7" y="54709"/>
            <a:ext cx="1538774" cy="16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ОСНОВНЫЕ ПОНЯТИЯ</a:t>
            </a:r>
            <a:endParaRPr lang="ru-RU" sz="5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257800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Бюджет</a:t>
            </a:r>
            <a:r>
              <a:rPr lang="ru-RU" sz="16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 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Отчет об исполнении бюджета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является формой контроля за исполнением  бюджета с указанием общего объема доходов, расходов и дефицита (профицита) 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Доходы</a:t>
            </a:r>
            <a:r>
              <a:rPr lang="ru-RU" sz="16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денежные средства, поступающие в бюджет сельсовета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Расходы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денежные средства, выплачиваемые из бюджета сельсовета</a:t>
            </a:r>
          </a:p>
          <a:p>
            <a:pPr>
              <a:buFont typeface="Wingdings 2" pitchFamily="18" charset="2"/>
              <a:buNone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Дефицит бюджета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превышение расходов над его доходами</a:t>
            </a:r>
          </a:p>
          <a:p>
            <a:pPr>
              <a:buFont typeface="Wingdings 2" pitchFamily="18" charset="2"/>
              <a:buNone/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800" b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Профицит бюджета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ru-RU" sz="1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превышение доходов над его расходами</a:t>
            </a:r>
            <a:endParaRPr lang="ru-RU" sz="1600" b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4" name="Рисунок 3" descr="e6d99175e6fa0db56c54d48f956baf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029200"/>
            <a:ext cx="1656000" cy="1656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БЮДЖЕТ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КОРОЛИНСКОГО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СЕЛЬСОВЕТА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             ЗА 2023 г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923309"/>
              </p:ext>
            </p:extLst>
          </p:nvPr>
        </p:nvGraphicFramePr>
        <p:xfrm>
          <a:off x="304800" y="1135798"/>
          <a:ext cx="8458201" cy="53412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3489"/>
                <a:gridCol w="1852912"/>
                <a:gridCol w="1955852"/>
                <a:gridCol w="2075948"/>
              </a:tblGrid>
              <a:tr h="195070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План 2023     год </a:t>
                      </a:r>
                    </a:p>
                    <a:p>
                      <a:pPr algn="ctr"/>
                      <a:r>
                        <a:rPr lang="ru-RU" sz="1800" dirty="0" smtClean="0"/>
                        <a:t> (тыс. 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Исполнено за 2023 год (тыс. 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</a:t>
                      </a:r>
                    </a:p>
                    <a:p>
                      <a:pPr algn="l"/>
                      <a:r>
                        <a:rPr lang="ru-RU" sz="1800" dirty="0" smtClean="0"/>
                        <a:t>        % исполнения в 2023 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0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0" dirty="0" smtClean="0"/>
                        <a:t>7102,7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6493,3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91%</a:t>
                      </a:r>
                      <a:endParaRPr lang="ru-RU" b="1" dirty="0"/>
                    </a:p>
                  </a:txBody>
                  <a:tcPr/>
                </a:tc>
              </a:tr>
              <a:tr h="1130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7142,7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6300,8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88%</a:t>
                      </a:r>
                      <a:endParaRPr lang="ru-RU" b="1" dirty="0"/>
                    </a:p>
                  </a:txBody>
                  <a:tcPr/>
                </a:tc>
              </a:tr>
              <a:tr h="11301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 (-)/</a:t>
                      </a:r>
                    </a:p>
                    <a:p>
                      <a:r>
                        <a:rPr lang="ru-RU" sz="1600" dirty="0" smtClean="0"/>
                        <a:t>ПРОФИЦИТ(+)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0" dirty="0" smtClean="0"/>
                        <a:t>-40,0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192,5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9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6200" y="76200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ОСНОВНЫЕ ХАРАКТЕРИСТИКИ БЮДЖЕТА СЕЛЬСОВЕТА, тыс.руб.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1219200" y="15240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800" b="1" dirty="0" smtClean="0"/>
          </a:p>
          <a:p>
            <a:pPr algn="ctr" eaLnBrk="0" hangingPunct="0"/>
            <a:endParaRPr lang="ru-RU" sz="2800" b="1" dirty="0"/>
          </a:p>
        </p:txBody>
      </p:sp>
      <p:sp>
        <p:nvSpPr>
          <p:cNvPr id="11278" name="AutoShape 4" descr="Картинки по запросу скачать картинку мешка с деньгами рубл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1279" name="AutoShape 6" descr="Картинки по запросу скачать картинку мешка с деньгами рубл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11280" name="AutoShape 8" descr="Картинки по запросу скачать картинку мешка с деньгами рубл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761034738"/>
              </p:ext>
            </p:extLst>
          </p:nvPr>
        </p:nvGraphicFramePr>
        <p:xfrm>
          <a:off x="304800" y="9144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0"/>
            <a:ext cx="750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4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ДОХОДЫ БЮДЖЕТА</a:t>
            </a:r>
            <a:endParaRPr lang="ru-RU" sz="4400" b="1" cap="all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Доходы бюджета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–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денежные средства, поступающие в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распоряжение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органов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местного самоуправления.</a:t>
            </a:r>
          </a:p>
          <a:p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 бюджета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состоят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из налоговых и неналоговых доходов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, а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также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безвозмездных поступлений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Налоговые </a:t>
            </a:r>
            <a:r>
              <a:rPr lang="ru-RU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доходы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: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налог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 прибыль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организаций; налог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физических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лиц; налог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 имущество организаций;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иные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налоговые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Неналоговые </a:t>
            </a:r>
            <a:r>
              <a:rPr lang="ru-RU" b="1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доходы</a:t>
            </a:r>
            <a:r>
              <a:rPr lang="ru-RU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: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 от использования муниципального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имущества; доходы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от платных услуг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;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штрафы за нарушения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законодательства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 налогах и с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борах;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иные неналоговые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доходы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Безвозмездные поступления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: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безвозмездные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поступления из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федерального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и 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областного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бюджета (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дотации, субвенции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, иные </a:t>
            </a:r>
            <a:endParaRPr lang="ru-RU" sz="1600" b="1" i="1" cap="all" dirty="0" smtClean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межбюджетные </a:t>
            </a:r>
            <a:r>
              <a:rPr lang="ru-RU" sz="1600" b="1" i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трансферты</a:t>
            </a:r>
            <a:r>
              <a:rPr lang="ru-RU" sz="16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)</a:t>
            </a:r>
            <a:endParaRPr lang="ru-RU" sz="1600" b="1" i="1" cap="all" dirty="0">
              <a:ln w="9000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5" name="Рисунок 4" descr="deng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1360000" cy="12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old_316959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346000"/>
            <a:ext cx="1983723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3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ПОСТУПЛЕНИЕ ДОХОДОВ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в 2023 году, тыс.руб.</a:t>
            </a:r>
            <a:endParaRPr lang="ru-RU" sz="4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" y="1397000"/>
          <a:ext cx="89154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deng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00" y="4572000"/>
            <a:ext cx="240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СТРУКТРУРА СОБСТВЕННЫХ ДОХОДОВ, тыс.руб.</a:t>
            </a:r>
            <a:endParaRPr lang="ru-RU" sz="2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4478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09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Собственные доходы (налоговые и неналоговые доходы) 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480,7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руб.   или 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7,4 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%  всех  доходов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РАСХОДЫ БЮДЖЕТА, тыс.руб.</a:t>
            </a:r>
            <a:endParaRPr lang="ru-RU" sz="32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91200" y="457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2057400" y="533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371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СОЦИАЛЬНАЯ СФЕРА</a:t>
            </a:r>
            <a:endParaRPr lang="ru-RU" sz="20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1371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ПРОЧИЕ РАСХОДЫ</a:t>
            </a:r>
            <a:endParaRPr lang="ru-RU" sz="20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16764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141,5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Национальная безопасность 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правоохранительная деятельность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39,5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Национальная экономика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283,5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Жилищно-коммунальное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хозяйство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979,3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57,2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Культура и кинематография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1604,4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Социальная политика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448,3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752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2747,0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495800" y="30480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805</Words>
  <Application>Microsoft Office PowerPoint</Application>
  <PresentationFormat>Экран (4:3)</PresentationFormat>
  <Paragraphs>205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ВВОДНАЯ ЧАСТЬ</vt:lpstr>
      <vt:lpstr>ОСНОВНЫЕ ПОНЯТИЯ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</dc:creator>
  <cp:lastModifiedBy>Наталья</cp:lastModifiedBy>
  <cp:revision>229</cp:revision>
  <cp:lastPrinted>1601-01-01T00:00:00Z</cp:lastPrinted>
  <dcterms:created xsi:type="dcterms:W3CDTF">2016-04-15T01:09:05Z</dcterms:created>
  <dcterms:modified xsi:type="dcterms:W3CDTF">2024-04-08T02:52:29Z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