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0" r:id="rId1"/>
  </p:sldMasterIdLst>
  <p:sldIdLst>
    <p:sldId id="256" r:id="rId2"/>
    <p:sldId id="257" r:id="rId3"/>
    <p:sldId id="259" r:id="rId4"/>
    <p:sldId id="267" r:id="rId5"/>
    <p:sldId id="268" r:id="rId6"/>
    <p:sldId id="263" r:id="rId7"/>
    <p:sldId id="266" r:id="rId8"/>
    <p:sldId id="262" r:id="rId9"/>
    <p:sldId id="269" r:id="rId10"/>
    <p:sldId id="270" r:id="rId11"/>
    <p:sldId id="265" r:id="rId12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57842" autoAdjust="0"/>
  </p:normalViewPr>
  <p:slideViewPr>
    <p:cSldViewPr>
      <p:cViewPr varScale="1">
        <p:scale>
          <a:sx n="89" d="100"/>
          <a:sy n="89" d="100"/>
        </p:scale>
        <p:origin x="-1258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4" y="13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Доходы </a:t>
            </a:r>
            <a:r>
              <a:rPr lang="ru-RU" dirty="0" smtClean="0"/>
              <a:t>на </a:t>
            </a:r>
            <a:r>
              <a:rPr lang="ru-RU" dirty="0" smtClean="0"/>
              <a:t>2023 </a:t>
            </a:r>
            <a:r>
              <a:rPr lang="ru-RU" dirty="0" smtClean="0"/>
              <a:t>год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2016г. (тыс.руб.)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1500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2</a:t>
                    </a:r>
                    <a:r>
                      <a:rPr lang="en-US" smtClean="0"/>
                      <a:t>00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4601,5</a:t>
                    </a:r>
                    <a:endParaRPr lang="ru-RU" dirty="0" smtClean="0"/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489</c:v>
                </c:pt>
                <c:pt idx="1">
                  <c:v>100</c:v>
                </c:pt>
                <c:pt idx="2">
                  <c:v>4470.8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Расходов </a:t>
            </a:r>
            <a:r>
              <a:rPr lang="ru-RU" dirty="0" smtClean="0"/>
              <a:t>на </a:t>
            </a:r>
            <a:r>
              <a:rPr lang="ru-RU" dirty="0" smtClean="0"/>
              <a:t>2023 </a:t>
            </a:r>
            <a:r>
              <a:rPr lang="ru-RU" dirty="0" smtClean="0"/>
              <a:t>год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9821784507603726E-2"/>
          <c:y val="0.14481457565651382"/>
          <c:w val="0.5573895928774798"/>
          <c:h val="0.7459252122300480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2016г. (тыс.руб.)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2895,0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128,5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92,0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342,6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568,</a:t>
                    </a:r>
                    <a:r>
                      <a:rPr lang="en-US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mtClean="0"/>
                      <a:t>1630,7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mtClean="0"/>
                      <a:t>440,7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204,0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 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2386.1</c:v>
                </c:pt>
                <c:pt idx="1">
                  <c:v>119.8</c:v>
                </c:pt>
                <c:pt idx="2">
                  <c:v>60</c:v>
                </c:pt>
                <c:pt idx="3">
                  <c:v>250.7</c:v>
                </c:pt>
                <c:pt idx="4">
                  <c:v>370</c:v>
                </c:pt>
                <c:pt idx="5">
                  <c:v>1300.4000000000001</c:v>
                </c:pt>
                <c:pt idx="6">
                  <c:v>411.9</c:v>
                </c:pt>
                <c:pt idx="7">
                  <c:v>160.9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Муниципальная </a:t>
            </a:r>
            <a:r>
              <a:rPr lang="ru-RU" dirty="0" smtClean="0"/>
              <a:t>программа на </a:t>
            </a:r>
            <a:r>
              <a:rPr lang="ru-RU" dirty="0" smtClean="0"/>
              <a:t>2023 </a:t>
            </a:r>
            <a:r>
              <a:rPr lang="ru-RU" dirty="0" smtClean="0"/>
              <a:t>год</a:t>
            </a:r>
            <a:endParaRPr lang="ru-RU" dirty="0"/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пп "Развитие и сохранение культуры и искуства"</c:v>
                </c:pt>
                <c:pt idx="1">
                  <c:v>пп "Управление и распоряжение муниципальным имуществом"</c:v>
                </c:pt>
                <c:pt idx="2">
                  <c:v>пп" Комплексные меры противодействия злоупотреблению наркотиками и их незаконному обороту"</c:v>
                </c:pt>
                <c:pt idx="3">
                  <c:v>пп "Развитие жилищно коммунального хозяйства,сети бытового обслуживания  и благоустройства" </c:v>
                </c:pt>
                <c:pt idx="4">
                  <c:v>пп " Строительство и ремонт автомобильных дорог,оргатранспортного обслуживания</c:v>
                </c:pt>
                <c:pt idx="5">
                  <c:v>пп"Защита населения и территории от чрезвычайной ситуации,обеспечение пожарной безопасности" </c:v>
                </c:pt>
                <c:pt idx="6">
                  <c:v>пп "Противодействие экстремизму и терроризму"</c:v>
                </c:pt>
                <c:pt idx="7">
                  <c:v>пп "Развитие физической культуры испорта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0.5</c:v>
                </c:pt>
                <c:pt idx="1">
                  <c:v>1678</c:v>
                </c:pt>
                <c:pt idx="2">
                  <c:v>90</c:v>
                </c:pt>
                <c:pt idx="3">
                  <c:v>568</c:v>
                </c:pt>
                <c:pt idx="4">
                  <c:v>252.6</c:v>
                </c:pt>
                <c:pt idx="5">
                  <c:v>92</c:v>
                </c:pt>
                <c:pt idx="6">
                  <c:v>6</c:v>
                </c:pt>
                <c:pt idx="7">
                  <c:v>204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381372" cy="4608512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ПРОЕКТ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Решения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«О бюджете </a:t>
            </a:r>
            <a:r>
              <a:rPr lang="ru-RU" dirty="0" err="1" smtClean="0">
                <a:solidFill>
                  <a:schemeClr val="tx1"/>
                </a:solidFill>
              </a:rPr>
              <a:t>Королинского</a:t>
            </a:r>
            <a:r>
              <a:rPr lang="ru-RU" dirty="0" smtClean="0">
                <a:solidFill>
                  <a:schemeClr val="tx1"/>
                </a:solidFill>
              </a:rPr>
              <a:t> сельсовета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на 2023 </a:t>
            </a:r>
            <a:r>
              <a:rPr lang="ru-RU" dirty="0" smtClean="0">
                <a:solidFill>
                  <a:schemeClr val="tx1"/>
                </a:solidFill>
              </a:rPr>
              <a:t>год»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90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90405908"/>
              </p:ext>
            </p:extLst>
          </p:nvPr>
        </p:nvGraphicFramePr>
        <p:xfrm>
          <a:off x="0" y="332656"/>
          <a:ext cx="9145016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8761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340768"/>
            <a:ext cx="61206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Администрация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Королинского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сельсовета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Адрес:</a:t>
            </a:r>
            <a:r>
              <a:rPr lang="ru-RU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676885,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Амурская область, Октябрьский район,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с.Короли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ул.Линейная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д.28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телефон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8(9145730048)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ИНН/КПП 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2821001015/282101001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ОГРН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1032801065076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Глава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Королинского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сельсовета: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Кузьмина Мария Анатольевна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Официальный сайт: 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http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://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admkjrjli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ru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/admin/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Эл. адрес: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cuzmi,masha@yandex.ru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576461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Исполнитель </a:t>
            </a:r>
            <a:r>
              <a:rPr lang="ru-RU" dirty="0" err="1" smtClean="0"/>
              <a:t>Губерштро</a:t>
            </a:r>
            <a:r>
              <a:rPr lang="ru-RU" dirty="0" smtClean="0"/>
              <a:t> О.В.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698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315416"/>
            <a:ext cx="8570588" cy="23042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/>
              <a:t>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348880"/>
            <a:ext cx="8064896" cy="3474720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buNone/>
            </a:pPr>
            <a:r>
              <a:rPr lang="ru-RU" b="1" dirty="0" smtClean="0"/>
              <a:t>Доходы бюджета </a:t>
            </a:r>
            <a:r>
              <a:rPr lang="ru-RU" dirty="0" smtClean="0"/>
              <a:t>– </a:t>
            </a:r>
            <a:r>
              <a:rPr lang="ru-RU" sz="1900" dirty="0" smtClean="0"/>
              <a:t>это денежные средства, поступающие в безвозмездном порядке согласно законодательству РФ в распоряжение органов государственной власти РФ, субъектов РФ и муниципальных образований (ст. 6 БК РФ)</a:t>
            </a:r>
          </a:p>
          <a:p>
            <a:pPr marL="45720" indent="0" algn="just">
              <a:buNone/>
            </a:pPr>
            <a:r>
              <a:rPr lang="ru-RU" b="1" dirty="0" smtClean="0"/>
              <a:t>Расходы бюджета </a:t>
            </a:r>
            <a:r>
              <a:rPr lang="ru-RU" sz="1900" dirty="0" smtClean="0"/>
              <a:t>– это выплачиваемые из бюджета денежные средства, за исключением средств, являющихся  в соответствии с БК РФ источниками финансирования дефицита бюджета (ст. 6 БК РФ</a:t>
            </a:r>
            <a:r>
              <a:rPr lang="ru-RU" sz="1800" dirty="0" smtClean="0"/>
              <a:t>)</a:t>
            </a:r>
            <a:endParaRPr lang="ru-RU" sz="1200" dirty="0" smtClean="0"/>
          </a:p>
          <a:p>
            <a:pPr marL="0" indent="0">
              <a:buNone/>
            </a:pPr>
            <a:endParaRPr lang="ru-RU" sz="1200" dirty="0"/>
          </a:p>
          <a:p>
            <a:pPr marL="0" indent="0" algn="just">
              <a:buNone/>
            </a:pPr>
            <a:r>
              <a:rPr lang="ru-RU" b="1" dirty="0" smtClean="0"/>
              <a:t>Дефицит бюджета </a:t>
            </a:r>
            <a:r>
              <a:rPr lang="ru-RU" sz="1600" dirty="0" smtClean="0"/>
              <a:t>-  </a:t>
            </a:r>
            <a:r>
              <a:rPr lang="ru-RU" sz="1900" dirty="0" smtClean="0"/>
              <a:t>превышение расходов  бюджета над его доходами</a:t>
            </a:r>
          </a:p>
          <a:p>
            <a:endParaRPr lang="ru-RU" sz="1600" dirty="0"/>
          </a:p>
          <a:p>
            <a:pPr marL="0" indent="0">
              <a:buNone/>
            </a:pPr>
            <a:r>
              <a:rPr lang="ru-RU" b="1" dirty="0" smtClean="0"/>
              <a:t>Профицит бюджета </a:t>
            </a:r>
            <a:r>
              <a:rPr lang="ru-RU" sz="1600" dirty="0" smtClean="0"/>
              <a:t>- </a:t>
            </a:r>
            <a:r>
              <a:rPr lang="ru-RU" sz="1900" dirty="0"/>
              <a:t>превышение  </a:t>
            </a:r>
            <a:r>
              <a:rPr lang="ru-RU" sz="1900" dirty="0" smtClean="0"/>
              <a:t>доходов  </a:t>
            </a:r>
            <a:r>
              <a:rPr lang="ru-RU" sz="1900" dirty="0"/>
              <a:t>бюджета над его  </a:t>
            </a:r>
            <a:r>
              <a:rPr lang="ru-RU" sz="1900" dirty="0" smtClean="0"/>
              <a:t>расходами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92066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84719" cy="1287016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 smtClean="0"/>
              <a:t>Основные характеристики бюджета сельсовета</a:t>
            </a:r>
            <a:endParaRPr lang="ru-RU" sz="20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6096682"/>
              </p:ext>
            </p:extLst>
          </p:nvPr>
        </p:nvGraphicFramePr>
        <p:xfrm>
          <a:off x="1475656" y="1700808"/>
          <a:ext cx="6552728" cy="2906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5455"/>
                <a:gridCol w="2457273"/>
              </a:tblGrid>
              <a:tr h="9376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Утвердить            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(тыс. рублей)</a:t>
                      </a:r>
                    </a:p>
                    <a:p>
                      <a:endParaRPr lang="ru-RU" dirty="0"/>
                    </a:p>
                  </a:txBody>
                  <a:tcPr marL="78999" marR="78999"/>
                </a:tc>
              </a:tr>
              <a:tr h="6563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Прогнозируемый общий объем доходов</a:t>
                      </a:r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6301,5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999" marR="78999"/>
                </a:tc>
              </a:tr>
              <a:tr h="656340"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Прогнозируемый общий объем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расходов</a:t>
                      </a:r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6301,5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999" marR="78999"/>
                </a:tc>
              </a:tr>
              <a:tr h="6563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(профицит)местного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999" marR="7899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6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001955"/>
              </p:ext>
            </p:extLst>
          </p:nvPr>
        </p:nvGraphicFramePr>
        <p:xfrm>
          <a:off x="395536" y="1124744"/>
          <a:ext cx="8429114" cy="4816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6019"/>
                <a:gridCol w="4911226"/>
                <a:gridCol w="1351869"/>
              </a:tblGrid>
              <a:tr h="3452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Код бюджетной классификации РФ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План на </a:t>
                      </a:r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2023</a:t>
                      </a:r>
                      <a:endParaRPr lang="ru-RU" sz="1200" b="1" i="1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год тыс. руб.</a:t>
                      </a:r>
                    </a:p>
                  </a:txBody>
                  <a:tcPr marL="7620" marR="7620" marT="7620" marB="0" anchor="ctr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1 00 00000 00 0000 000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НАЛОГОВЫЕ И НЕНАЛОГОВЫЕ ДОХОДЫ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1700,0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1 01 00000 00 0000 000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ПРИБЫЛЬ, ДОХОДЫ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214,0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37142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1 01 02010 01 0000 110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214,0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1 06 00000 00 0000 000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ИМУЩЕСТВО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1281,0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82739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1 06 01030 10 0000 110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сельских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1 06 06000 00 0000 110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1258,0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5537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1 06 06033 10 0000 110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 с организаций, обладающих земельным участком, расположенным в границах сельских 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1158,0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5537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1 06 06043 10 0000 110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 с физических лиц, обладающих земельным участком, расположенным в границах сельских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39552" y="301299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Распределение  бюджетных ассигнований по разделам, подразделам классификациям расходов бюджета </a:t>
            </a:r>
            <a:r>
              <a:rPr lang="ru-RU" dirty="0" err="1" smtClean="0"/>
              <a:t>Королинского</a:t>
            </a:r>
            <a:r>
              <a:rPr lang="ru-RU" dirty="0" smtClean="0"/>
              <a:t> сельсовета на </a:t>
            </a:r>
            <a:r>
              <a:rPr lang="ru-RU" smtClean="0"/>
              <a:t>2023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776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959964"/>
              </p:ext>
            </p:extLst>
          </p:nvPr>
        </p:nvGraphicFramePr>
        <p:xfrm>
          <a:off x="107504" y="260648"/>
          <a:ext cx="8822214" cy="6396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9119"/>
                <a:gridCol w="4911226"/>
                <a:gridCol w="1351869"/>
              </a:tblGrid>
              <a:tr h="14401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1 08 00000 00 0000 000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2,0</a:t>
                      </a:r>
                    </a:p>
                  </a:txBody>
                  <a:tcPr marL="7620" marR="7620" marT="7620" marB="0" anchor="b"/>
                </a:tc>
              </a:tr>
              <a:tr h="81254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1 08 04020 01 0000 110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 за совершение нотариальных действий должностными лицами органов местного самоуправления, уполномоченными в соответствии с законодательными актами Российской Федерации на совершение нотариальных действий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</a:t>
                      </a:r>
                    </a:p>
                  </a:txBody>
                  <a:tcPr marL="7620" marR="7620" marT="7620" marB="0" anchor="b"/>
                </a:tc>
              </a:tr>
              <a:tr h="29309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1 16 00000 00 0000 000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ШТРАФЫ, САНКЦИИ,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ВОЗМЕЩЕНИЕ УЩЕРБА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9309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1 16 07000 00 0000 140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Штрафы, неустойки, пени, уплаченные в соответствии с законом или договором в случае неисполнения или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ненадлежащего исполнения обязательств перед государственным (муниципальным) органом, органом управления государственным внебюджетным фондом, казенным учреждением, Центральным банком Российской Федерации, </a:t>
                      </a:r>
                      <a:r>
                        <a:rPr lang="ru-RU" sz="1200" b="0" i="0" u="none" strike="noStrike" baseline="0" smtClean="0">
                          <a:solidFill>
                            <a:srgbClr val="000000"/>
                          </a:solidFill>
                          <a:latin typeface="Arial"/>
                        </a:rPr>
                        <a:t>иной организацией,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93095"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094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1 17 00000 00 0000 000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094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1 17 05050 10 0000 180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 бюджетов сельских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094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2 00 00000 00 0000 000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4601,5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41046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4601,5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41046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16001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2164,9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61150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2 02 35118 10 0000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094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2 02 40000 00 0000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Иные межбюджетные трансферты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2316,8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81254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2 02 40014 10 0000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соответствие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 заключенными соглашениями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178,8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41046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2 02 49999 10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0000 </a:t>
                      </a:r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Прочие межбюджетные трансферты, передаваемые бюджетам сельских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2138,0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0942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ДОХОДОВ: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6301,5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325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221301359"/>
              </p:ext>
            </p:extLst>
          </p:nvPr>
        </p:nvGraphicFramePr>
        <p:xfrm>
          <a:off x="755576" y="188640"/>
          <a:ext cx="7560840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525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69573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Расходная часть бюджета на 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2023год</a:t>
            </a: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893969"/>
              </p:ext>
            </p:extLst>
          </p:nvPr>
        </p:nvGraphicFramePr>
        <p:xfrm>
          <a:off x="1331640" y="1124744"/>
          <a:ext cx="6408712" cy="4708776"/>
        </p:xfrm>
        <a:graphic>
          <a:graphicData uri="http://schemas.openxmlformats.org/drawingml/2006/table">
            <a:tbl>
              <a:tblPr/>
              <a:tblGrid>
                <a:gridCol w="2274404"/>
                <a:gridCol w="663776"/>
                <a:gridCol w="663776"/>
                <a:gridCol w="2806756"/>
              </a:tblGrid>
              <a:tr h="122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Рз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2 895,0</a:t>
                      </a:r>
                    </a:p>
                  </a:txBody>
                  <a:tcPr marL="4023" marR="4023" marT="4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8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02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734,1</a:t>
                      </a:r>
                    </a:p>
                  </a:txBody>
                  <a:tcPr marL="4023" marR="4023" marT="4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04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1 612,5</a:t>
                      </a:r>
                    </a:p>
                  </a:txBody>
                  <a:tcPr marL="4023" marR="4023" marT="4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06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493,6</a:t>
                      </a:r>
                    </a:p>
                  </a:txBody>
                  <a:tcPr marL="4023" marR="4023" marT="4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8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Резервные фонды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</a:p>
                  </a:txBody>
                  <a:tcPr marL="4023" marR="4023" marT="4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8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53,8</a:t>
                      </a:r>
                    </a:p>
                  </a:txBody>
                  <a:tcPr marL="4023" marR="4023" marT="4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8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НАЦИОНАЛЬНАЯ  ОБОРОНА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02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128,5</a:t>
                      </a:r>
                    </a:p>
                  </a:txBody>
                  <a:tcPr marL="4023" marR="4023" marT="4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мобилизационная и вневойсковая подготовка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02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128,5</a:t>
                      </a:r>
                    </a:p>
                  </a:txBody>
                  <a:tcPr marL="4023" marR="4023" marT="4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1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</a:t>
                      </a:r>
                    </a:p>
                  </a:txBody>
                  <a:tcPr marL="4023" marR="4023" marT="4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</a:t>
                      </a:r>
                    </a:p>
                  </a:txBody>
                  <a:tcPr marL="4023" marR="4023" marT="4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8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04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342,6</a:t>
                      </a:r>
                    </a:p>
                  </a:txBody>
                  <a:tcPr marL="4023" marR="4023" marT="4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8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Сельское хозяйство и рыболовство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04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05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90,0</a:t>
                      </a:r>
                    </a:p>
                  </a:txBody>
                  <a:tcPr marL="4023" marR="4023" marT="4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8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04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09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252,6</a:t>
                      </a:r>
                    </a:p>
                  </a:txBody>
                  <a:tcPr marL="4023" marR="4023" marT="4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05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568,0</a:t>
                      </a:r>
                    </a:p>
                  </a:txBody>
                  <a:tcPr marL="4023" marR="4023" marT="4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8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05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568,0</a:t>
                      </a:r>
                    </a:p>
                  </a:txBody>
                  <a:tcPr marL="4023" marR="4023" marT="4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8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08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1 630,7</a:t>
                      </a:r>
                    </a:p>
                  </a:txBody>
                  <a:tcPr marL="4023" marR="4023" marT="4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8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Культура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08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1 630,7</a:t>
                      </a:r>
                    </a:p>
                  </a:txBody>
                  <a:tcPr marL="4023" marR="4023" marT="4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8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440,7</a:t>
                      </a:r>
                    </a:p>
                  </a:txBody>
                  <a:tcPr marL="4023" marR="4023" marT="4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8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Пенсионное обеспечение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440,7</a:t>
                      </a:r>
                    </a:p>
                  </a:txBody>
                  <a:tcPr marL="4023" marR="4023" marT="4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8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204,0</a:t>
                      </a:r>
                    </a:p>
                  </a:txBody>
                  <a:tcPr marL="4023" marR="4023" marT="4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8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203,0</a:t>
                      </a:r>
                    </a:p>
                  </a:txBody>
                  <a:tcPr marL="4023" marR="4023" marT="4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8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Массовый спорт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02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</a:p>
                  </a:txBody>
                  <a:tcPr marL="4023" marR="4023" marT="4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8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023" marR="4023" marT="4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6 301,5</a:t>
                      </a:r>
                    </a:p>
                  </a:txBody>
                  <a:tcPr marL="4023" marR="4023" marT="4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959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58264679"/>
              </p:ext>
            </p:extLst>
          </p:nvPr>
        </p:nvGraphicFramePr>
        <p:xfrm>
          <a:off x="1115616" y="476672"/>
          <a:ext cx="7344816" cy="5488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63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010830"/>
              </p:ext>
            </p:extLst>
          </p:nvPr>
        </p:nvGraphicFramePr>
        <p:xfrm>
          <a:off x="1115616" y="908720"/>
          <a:ext cx="7344817" cy="5242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9579"/>
                <a:gridCol w="2655238"/>
              </a:tblGrid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муниципальных программ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00" marR="4260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тыс. руб.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00" marR="42600" marT="0" marB="0" anchor="b"/>
                </a:tc>
              </a:tr>
              <a:tr h="4482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"Устойчивое развитие территории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Королинского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сельсовета "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00" marR="426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2891,1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00" marR="42600" marT="0" marB="0" anchor="ctr"/>
                </a:tc>
              </a:tr>
              <a:tr h="524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и сохранение культуры и искусства муниципального образования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Королинский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сельсовет»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00" marR="426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00" marR="42600" marT="0" marB="0" anchor="ctr"/>
                </a:tc>
              </a:tr>
              <a:tr h="569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«Управление и распоряжение муниципальным  имуществом муниципального образования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Королинский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сельсовет »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00" marR="426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1678,0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00" marR="42600" marT="0" marB="0" anchor="ctr"/>
                </a:tc>
              </a:tr>
              <a:tr h="759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"Комплексные меры противодействия злоупотреблению наркотиками и их незаконному обороту на территории муниципального образования  Королинский сельсовет»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00" marR="426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90,0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00" marR="42600" marT="0" marB="0" anchor="ctr"/>
                </a:tc>
              </a:tr>
              <a:tr h="402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физической культуры и спорта на территории Королинского сельсовета »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00" marR="426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204,0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00" marR="42600" marT="0" marB="0" anchor="ctr"/>
                </a:tc>
              </a:tr>
              <a:tr h="623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жилищно-коммунального хозяйства, сети бытового обслуживания и благоустройства муниципального образования Королинского сельсовет »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00" marR="426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568,0,0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00" marR="42600" marT="0" marB="0" anchor="ctr"/>
                </a:tc>
              </a:tr>
              <a:tr h="569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«Защита населения и территории от чрезвычайных ситуаций, обеспечение пожарной безопасности и безопасности людей на водных объектах»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00" marR="426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92,0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00" marR="42600" marT="0" marB="0" anchor="ctr"/>
                </a:tc>
              </a:tr>
              <a:tr h="414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«Противодействие экстремизму и терроризму на территории Королинского сельсовета »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00" marR="426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00" marR="42600" marT="0" marB="0" anchor="ctr"/>
                </a:tc>
              </a:tr>
              <a:tr h="569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« Строительство и ремонт автомобильных дорог, организация транспортного обслуживания на территории  Королинского сельсовета»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00" marR="426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252,6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00" marR="4260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391889"/>
            <a:ext cx="896448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2023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году предусмотрены средства на реализацию муниципальных программ:</a:t>
            </a:r>
            <a:endParaRPr kumimoji="0" lang="ru-RU" sz="1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9819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1265</TotalTime>
  <Words>983</Words>
  <Application>Microsoft Office PowerPoint</Application>
  <PresentationFormat>Экран (4:3)</PresentationFormat>
  <Paragraphs>232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ПРОЕКТ  Решения «О бюджете Королинского сельсовета на 2023 год»</vt:lpstr>
      <vt:lpstr>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vt:lpstr>
      <vt:lpstr>Основные характеристики бюджета сельсовета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Larisa</dc:creator>
  <cp:lastModifiedBy>Larisa</cp:lastModifiedBy>
  <cp:revision>84</cp:revision>
  <cp:lastPrinted>2021-02-24T01:56:31Z</cp:lastPrinted>
  <dcterms:created xsi:type="dcterms:W3CDTF">2015-12-28T04:15:06Z</dcterms:created>
  <dcterms:modified xsi:type="dcterms:W3CDTF">2022-11-14T07:23:20Z</dcterms:modified>
</cp:coreProperties>
</file>