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0" r:id="rId1"/>
  </p:sldMasterIdLst>
  <p:notesMasterIdLst>
    <p:notesMasterId r:id="rId26"/>
  </p:notesMasterIdLst>
  <p:sldIdLst>
    <p:sldId id="256" r:id="rId2"/>
    <p:sldId id="257" r:id="rId3"/>
    <p:sldId id="259" r:id="rId4"/>
    <p:sldId id="260" r:id="rId5"/>
    <p:sldId id="261" r:id="rId6"/>
    <p:sldId id="263" r:id="rId7"/>
    <p:sldId id="273" r:id="rId8"/>
    <p:sldId id="275" r:id="rId9"/>
    <p:sldId id="276" r:id="rId10"/>
    <p:sldId id="277" r:id="rId11"/>
    <p:sldId id="278" r:id="rId12"/>
    <p:sldId id="283" r:id="rId13"/>
    <p:sldId id="280" r:id="rId14"/>
    <p:sldId id="262" r:id="rId15"/>
    <p:sldId id="264" r:id="rId16"/>
    <p:sldId id="267" r:id="rId17"/>
    <p:sldId id="265" r:id="rId18"/>
    <p:sldId id="266" r:id="rId19"/>
    <p:sldId id="268" r:id="rId20"/>
    <p:sldId id="269" r:id="rId21"/>
    <p:sldId id="271" r:id="rId22"/>
    <p:sldId id="272" r:id="rId23"/>
    <p:sldId id="281" r:id="rId24"/>
    <p:sldId id="282" r:id="rId25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Исполнение доходов за </a:t>
            </a:r>
            <a:r>
              <a:rPr lang="ru-RU" dirty="0" smtClean="0"/>
              <a:t>2019г</a:t>
            </a:r>
            <a:r>
              <a:rPr lang="ru-RU" dirty="0"/>
              <a:t>. (</a:t>
            </a:r>
            <a:r>
              <a:rPr lang="ru-RU" dirty="0" err="1"/>
              <a:t>тыс.руб</a:t>
            </a:r>
            <a:r>
              <a:rPr lang="ru-RU" dirty="0"/>
              <a:t>.)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2019г. (тыс.руб.)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425</c:v>
                </c:pt>
                <c:pt idx="1">
                  <c:v>350.5</c:v>
                </c:pt>
                <c:pt idx="2">
                  <c:v>3907.2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2018 </a:t>
            </a:r>
            <a:r>
              <a:rPr lang="ru-RU" dirty="0" err="1"/>
              <a:t>г.тыс.руб</a:t>
            </a:r>
            <a:r>
              <a:rPr lang="ru-RU" dirty="0"/>
              <a:t>.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 г.тыс.руб.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1.9</c:v>
                </c:pt>
                <c:pt idx="1">
                  <c:v>1.9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9583872"/>
        <c:axId val="99585408"/>
        <c:axId val="0"/>
      </c:bar3DChart>
      <c:catAx>
        <c:axId val="99583872"/>
        <c:scaling>
          <c:orientation val="minMax"/>
        </c:scaling>
        <c:delete val="0"/>
        <c:axPos val="b"/>
        <c:majorTickMark val="out"/>
        <c:minorTickMark val="none"/>
        <c:tickLblPos val="nextTo"/>
        <c:crossAx val="99585408"/>
        <c:crosses val="autoZero"/>
        <c:auto val="1"/>
        <c:lblAlgn val="ctr"/>
        <c:lblOffset val="100"/>
        <c:noMultiLvlLbl val="0"/>
      </c:catAx>
      <c:valAx>
        <c:axId val="99585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95838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2019г.тыс.руб</a:t>
            </a:r>
            <a:r>
              <a:rPr lang="ru-RU" dirty="0"/>
              <a:t>.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2019г.тыс.руб.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2.4</c:v>
                </c:pt>
                <c:pt idx="1">
                  <c:v>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8824320"/>
        <c:axId val="48825856"/>
        <c:axId val="0"/>
      </c:bar3DChart>
      <c:catAx>
        <c:axId val="48824320"/>
        <c:scaling>
          <c:orientation val="minMax"/>
        </c:scaling>
        <c:delete val="0"/>
        <c:axPos val="b"/>
        <c:majorTickMark val="out"/>
        <c:minorTickMark val="none"/>
        <c:tickLblPos val="nextTo"/>
        <c:crossAx val="48825856"/>
        <c:crosses val="autoZero"/>
        <c:auto val="1"/>
        <c:lblAlgn val="ctr"/>
        <c:lblOffset val="100"/>
        <c:noMultiLvlLbl val="0"/>
      </c:catAx>
      <c:valAx>
        <c:axId val="488258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88243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2018 </a:t>
            </a:r>
            <a:r>
              <a:rPr lang="ru-RU" dirty="0" err="1"/>
              <a:t>г.тыс.руб</a:t>
            </a:r>
            <a:r>
              <a:rPr lang="ru-RU" dirty="0"/>
              <a:t>.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 г.тыс.руб.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8876544"/>
        <c:axId val="48878336"/>
        <c:axId val="0"/>
      </c:bar3DChart>
      <c:catAx>
        <c:axId val="48876544"/>
        <c:scaling>
          <c:orientation val="minMax"/>
        </c:scaling>
        <c:delete val="0"/>
        <c:axPos val="b"/>
        <c:majorTickMark val="out"/>
        <c:minorTickMark val="none"/>
        <c:tickLblPos val="nextTo"/>
        <c:crossAx val="48878336"/>
        <c:crosses val="autoZero"/>
        <c:auto val="1"/>
        <c:lblAlgn val="ctr"/>
        <c:lblOffset val="100"/>
        <c:noMultiLvlLbl val="0"/>
      </c:catAx>
      <c:valAx>
        <c:axId val="488783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88765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2019г.тыс.руб</a:t>
            </a:r>
            <a:r>
              <a:rPr lang="ru-RU" dirty="0"/>
              <a:t>.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2019г.тыс.руб.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9095808"/>
        <c:axId val="49097344"/>
        <c:axId val="0"/>
      </c:bar3DChart>
      <c:catAx>
        <c:axId val="49095808"/>
        <c:scaling>
          <c:orientation val="minMax"/>
        </c:scaling>
        <c:delete val="0"/>
        <c:axPos val="b"/>
        <c:majorTickMark val="out"/>
        <c:minorTickMark val="none"/>
        <c:tickLblPos val="nextTo"/>
        <c:crossAx val="49097344"/>
        <c:crosses val="autoZero"/>
        <c:auto val="1"/>
        <c:lblAlgn val="ctr"/>
        <c:lblOffset val="100"/>
        <c:noMultiLvlLbl val="0"/>
      </c:catAx>
      <c:valAx>
        <c:axId val="49097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0958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 г.тыс.руб.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3534.1</c:v>
                </c:pt>
                <c:pt idx="1">
                  <c:v>3537.4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9115520"/>
        <c:axId val="49117056"/>
        <c:axId val="0"/>
      </c:bar3DChart>
      <c:catAx>
        <c:axId val="49115520"/>
        <c:scaling>
          <c:orientation val="minMax"/>
        </c:scaling>
        <c:delete val="0"/>
        <c:axPos val="b"/>
        <c:majorTickMark val="out"/>
        <c:minorTickMark val="none"/>
        <c:tickLblPos val="nextTo"/>
        <c:crossAx val="49117056"/>
        <c:crosses val="autoZero"/>
        <c:auto val="1"/>
        <c:lblAlgn val="ctr"/>
        <c:lblOffset val="100"/>
        <c:noMultiLvlLbl val="0"/>
      </c:catAx>
      <c:valAx>
        <c:axId val="491170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1155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2019 </a:t>
            </a:r>
            <a:r>
              <a:rPr lang="ru-RU" dirty="0" err="1"/>
              <a:t>г.тыс.руб</a:t>
            </a:r>
            <a:r>
              <a:rPr lang="ru-RU" dirty="0"/>
              <a:t>.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г.тыс.руб.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3911.8</c:v>
                </c:pt>
                <c:pt idx="1">
                  <c:v>3907.2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9494272"/>
        <c:axId val="49496064"/>
        <c:axId val="0"/>
      </c:bar3DChart>
      <c:catAx>
        <c:axId val="49494272"/>
        <c:scaling>
          <c:orientation val="minMax"/>
        </c:scaling>
        <c:delete val="0"/>
        <c:axPos val="b"/>
        <c:majorTickMark val="out"/>
        <c:minorTickMark val="none"/>
        <c:tickLblPos val="nextTo"/>
        <c:crossAx val="49496064"/>
        <c:crosses val="autoZero"/>
        <c:auto val="1"/>
        <c:lblAlgn val="ctr"/>
        <c:lblOffset val="100"/>
        <c:noMultiLvlLbl val="0"/>
      </c:catAx>
      <c:valAx>
        <c:axId val="49496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4942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Исполнение расходов</a:t>
            </a:r>
            <a:r>
              <a:rPr lang="ru-RU" baseline="0" dirty="0" smtClean="0"/>
              <a:t> за </a:t>
            </a:r>
            <a:r>
              <a:rPr lang="ru-RU" dirty="0" smtClean="0"/>
              <a:t> 2019г</a:t>
            </a:r>
            <a:r>
              <a:rPr lang="ru-RU" dirty="0"/>
              <a:t>. (</a:t>
            </a:r>
            <a:r>
              <a:rPr lang="ru-RU" dirty="0" err="1"/>
              <a:t>тыс.руб</a:t>
            </a:r>
            <a:r>
              <a:rPr lang="ru-RU" dirty="0"/>
              <a:t>.)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2016г. (тыс.руб.)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</c:v>
                </c:pt>
                <c:pt idx="3">
                  <c:v>Национальная экономика </c:v>
                </c:pt>
                <c:pt idx="4">
                  <c:v>Культура</c:v>
                </c:pt>
                <c:pt idx="5">
                  <c:v>Социальная политика</c:v>
                </c:pt>
                <c:pt idx="6">
                  <c:v>Физическая культура и спорт</c:v>
                </c:pt>
                <c:pt idx="7">
                  <c:v>Благоустройство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2152.5</c:v>
                </c:pt>
                <c:pt idx="1">
                  <c:v>96.6</c:v>
                </c:pt>
                <c:pt idx="2">
                  <c:v>80</c:v>
                </c:pt>
                <c:pt idx="3">
                  <c:v>329</c:v>
                </c:pt>
                <c:pt idx="4">
                  <c:v>1044.5999999999999</c:v>
                </c:pt>
                <c:pt idx="5">
                  <c:v>387.5</c:v>
                </c:pt>
                <c:pt idx="6">
                  <c:v>87.1</c:v>
                </c:pt>
                <c:pt idx="7">
                  <c:v>437.6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2018г. Тыс.руб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2200.6999999999998</c:v>
                </c:pt>
                <c:pt idx="1">
                  <c:v>2130.1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 г. Тыс.руб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2159.9</c:v>
                </c:pt>
                <c:pt idx="1">
                  <c:v>2152.5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579136"/>
        <c:axId val="49580672"/>
      </c:barChart>
      <c:catAx>
        <c:axId val="49579136"/>
        <c:scaling>
          <c:orientation val="minMax"/>
        </c:scaling>
        <c:delete val="0"/>
        <c:axPos val="b"/>
        <c:majorTickMark val="out"/>
        <c:minorTickMark val="none"/>
        <c:tickLblPos val="nextTo"/>
        <c:crossAx val="49580672"/>
        <c:crosses val="autoZero"/>
        <c:auto val="1"/>
        <c:lblAlgn val="ctr"/>
        <c:lblOffset val="100"/>
        <c:noMultiLvlLbl val="0"/>
      </c:catAx>
      <c:valAx>
        <c:axId val="495806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5791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 г .тыс.руб.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80</c:v>
                </c:pt>
                <c:pt idx="1">
                  <c:v>80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 г.тыс.руб.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80</c:v>
                </c:pt>
                <c:pt idx="1">
                  <c:v>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422720"/>
        <c:axId val="49424256"/>
      </c:barChart>
      <c:catAx>
        <c:axId val="49422720"/>
        <c:scaling>
          <c:orientation val="minMax"/>
        </c:scaling>
        <c:delete val="0"/>
        <c:axPos val="b"/>
        <c:majorTickMark val="out"/>
        <c:minorTickMark val="none"/>
        <c:tickLblPos val="nextTo"/>
        <c:crossAx val="49424256"/>
        <c:crosses val="autoZero"/>
        <c:auto val="1"/>
        <c:lblAlgn val="ctr"/>
        <c:lblOffset val="100"/>
        <c:noMultiLvlLbl val="0"/>
      </c:catAx>
      <c:valAx>
        <c:axId val="494242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422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 год тыс.руб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89.6</c:v>
                </c:pt>
                <c:pt idx="1">
                  <c:v>89.6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2019год тыс.руб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96.6</c:v>
                </c:pt>
                <c:pt idx="1">
                  <c:v>96.6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446272"/>
        <c:axId val="49456256"/>
      </c:barChart>
      <c:catAx>
        <c:axId val="49446272"/>
        <c:scaling>
          <c:orientation val="minMax"/>
        </c:scaling>
        <c:delete val="0"/>
        <c:axPos val="b"/>
        <c:majorTickMark val="out"/>
        <c:minorTickMark val="none"/>
        <c:tickLblPos val="nextTo"/>
        <c:crossAx val="49456256"/>
        <c:crosses val="autoZero"/>
        <c:auto val="1"/>
        <c:lblAlgn val="ctr"/>
        <c:lblOffset val="100"/>
        <c:noMultiLvlLbl val="0"/>
      </c:catAx>
      <c:valAx>
        <c:axId val="494562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4462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2018 </a:t>
            </a:r>
            <a:r>
              <a:rPr lang="ru-RU" dirty="0"/>
              <a:t>г. </a:t>
            </a:r>
            <a:r>
              <a:rPr lang="ru-RU" dirty="0" err="1"/>
              <a:t>Тыс.руб</a:t>
            </a:r>
            <a:endParaRPr lang="ru-RU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 г. Тыс.руб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158</c:v>
                </c:pt>
                <c:pt idx="1">
                  <c:v>181.1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645376"/>
        <c:axId val="40646912"/>
      </c:barChart>
      <c:catAx>
        <c:axId val="40645376"/>
        <c:scaling>
          <c:orientation val="minMax"/>
        </c:scaling>
        <c:delete val="0"/>
        <c:axPos val="b"/>
        <c:majorTickMark val="out"/>
        <c:minorTickMark val="none"/>
        <c:tickLblPos val="nextTo"/>
        <c:crossAx val="40646912"/>
        <c:crosses val="autoZero"/>
        <c:auto val="1"/>
        <c:lblAlgn val="ctr"/>
        <c:lblOffset val="100"/>
        <c:noMultiLvlLbl val="0"/>
      </c:catAx>
      <c:valAx>
        <c:axId val="40646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6453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 год тыс.руб.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60</c:v>
                </c:pt>
                <c:pt idx="1">
                  <c:v>58.5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pyramid"/>
        <c:axId val="49252608"/>
        <c:axId val="49254400"/>
        <c:axId val="0"/>
      </c:bar3DChart>
      <c:catAx>
        <c:axId val="49252608"/>
        <c:scaling>
          <c:orientation val="minMax"/>
        </c:scaling>
        <c:delete val="0"/>
        <c:axPos val="b"/>
        <c:majorTickMark val="out"/>
        <c:minorTickMark val="none"/>
        <c:tickLblPos val="nextTo"/>
        <c:crossAx val="49254400"/>
        <c:crosses val="autoZero"/>
        <c:auto val="1"/>
        <c:lblAlgn val="ctr"/>
        <c:lblOffset val="100"/>
        <c:noMultiLvlLbl val="0"/>
      </c:catAx>
      <c:valAx>
        <c:axId val="492544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2526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2019 </a:t>
            </a:r>
            <a:r>
              <a:rPr lang="ru-RU" dirty="0"/>
              <a:t>год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</c:rich>
      </c:tx>
      <c:layout/>
      <c:overlay val="0"/>
    </c:title>
    <c:autoTitleDeleted val="0"/>
    <c:view3D>
      <c:rotX val="30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год тыс.руб.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60</c:v>
                </c:pt>
                <c:pt idx="1">
                  <c:v>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49279360"/>
        <c:axId val="49280896"/>
        <c:axId val="0"/>
      </c:bar3DChart>
      <c:catAx>
        <c:axId val="49279360"/>
        <c:scaling>
          <c:orientation val="minMax"/>
        </c:scaling>
        <c:delete val="0"/>
        <c:axPos val="b"/>
        <c:majorTickMark val="out"/>
        <c:minorTickMark val="none"/>
        <c:tickLblPos val="nextTo"/>
        <c:crossAx val="49280896"/>
        <c:crosses val="autoZero"/>
        <c:auto val="1"/>
        <c:lblAlgn val="ctr"/>
        <c:lblOffset val="100"/>
        <c:noMultiLvlLbl val="0"/>
      </c:catAx>
      <c:valAx>
        <c:axId val="49280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2793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2018г</a:t>
            </a:r>
            <a:r>
              <a:rPr lang="ru-RU" dirty="0"/>
              <a:t>. </a:t>
            </a:r>
            <a:r>
              <a:rPr lang="ru-RU" dirty="0" err="1"/>
              <a:t>Тыс.руб</a:t>
            </a:r>
            <a:endParaRPr lang="ru-RU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2018г. Тыс.руб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768.6</c:v>
                </c:pt>
                <c:pt idx="1">
                  <c:v>768.6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9167744"/>
        <c:axId val="49181824"/>
        <c:axId val="0"/>
      </c:bar3DChart>
      <c:catAx>
        <c:axId val="49167744"/>
        <c:scaling>
          <c:orientation val="minMax"/>
        </c:scaling>
        <c:delete val="0"/>
        <c:axPos val="b"/>
        <c:majorTickMark val="out"/>
        <c:minorTickMark val="none"/>
        <c:tickLblPos val="nextTo"/>
        <c:crossAx val="49181824"/>
        <c:crosses val="autoZero"/>
        <c:auto val="1"/>
        <c:lblAlgn val="ctr"/>
        <c:lblOffset val="100"/>
        <c:noMultiLvlLbl val="0"/>
      </c:catAx>
      <c:valAx>
        <c:axId val="49181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1677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2019 </a:t>
            </a:r>
            <a:r>
              <a:rPr lang="ru-RU" dirty="0" err="1"/>
              <a:t>г.тыс.руб</a:t>
            </a:r>
            <a:endParaRPr lang="ru-RU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г.тыс.руб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329</c:v>
                </c:pt>
                <c:pt idx="1">
                  <c:v>768.6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9305088"/>
        <c:axId val="49306624"/>
        <c:axId val="0"/>
      </c:bar3DChart>
      <c:catAx>
        <c:axId val="49305088"/>
        <c:scaling>
          <c:orientation val="minMax"/>
        </c:scaling>
        <c:delete val="0"/>
        <c:axPos val="b"/>
        <c:majorTickMark val="out"/>
        <c:minorTickMark val="none"/>
        <c:tickLblPos val="nextTo"/>
        <c:crossAx val="49306624"/>
        <c:crosses val="autoZero"/>
        <c:auto val="1"/>
        <c:lblAlgn val="ctr"/>
        <c:lblOffset val="100"/>
        <c:noMultiLvlLbl val="0"/>
      </c:catAx>
      <c:valAx>
        <c:axId val="49306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3050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2018г. Тыс.руб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500.7</c:v>
                </c:pt>
                <c:pt idx="1">
                  <c:v>369.8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9345280"/>
        <c:axId val="49346816"/>
        <c:axId val="0"/>
      </c:bar3DChart>
      <c:catAx>
        <c:axId val="49345280"/>
        <c:scaling>
          <c:orientation val="minMax"/>
        </c:scaling>
        <c:delete val="0"/>
        <c:axPos val="b"/>
        <c:majorTickMark val="out"/>
        <c:minorTickMark val="none"/>
        <c:tickLblPos val="nextTo"/>
        <c:crossAx val="49346816"/>
        <c:crosses val="autoZero"/>
        <c:auto val="1"/>
        <c:lblAlgn val="ctr"/>
        <c:lblOffset val="100"/>
        <c:noMultiLvlLbl val="0"/>
      </c:catAx>
      <c:valAx>
        <c:axId val="49346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345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2019г.тыс.руб</a:t>
            </a:r>
            <a:r>
              <a:rPr lang="ru-RU" dirty="0"/>
              <a:t>.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2019г.тыс.руб.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494.5</c:v>
                </c:pt>
                <c:pt idx="1">
                  <c:v>438.6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9371776"/>
        <c:axId val="49410432"/>
        <c:axId val="0"/>
      </c:bar3DChart>
      <c:catAx>
        <c:axId val="49371776"/>
        <c:scaling>
          <c:orientation val="minMax"/>
        </c:scaling>
        <c:delete val="0"/>
        <c:axPos val="b"/>
        <c:majorTickMark val="out"/>
        <c:minorTickMark val="none"/>
        <c:tickLblPos val="nextTo"/>
        <c:crossAx val="49410432"/>
        <c:crosses val="autoZero"/>
        <c:auto val="1"/>
        <c:lblAlgn val="ctr"/>
        <c:lblOffset val="100"/>
        <c:noMultiLvlLbl val="0"/>
      </c:catAx>
      <c:valAx>
        <c:axId val="49410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3717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 г.тыс.руб.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 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1031.4000000000001</c:v>
                </c:pt>
                <c:pt idx="1">
                  <c:v>912.2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0030464"/>
        <c:axId val="50032000"/>
        <c:axId val="0"/>
      </c:bar3DChart>
      <c:catAx>
        <c:axId val="50030464"/>
        <c:scaling>
          <c:orientation val="minMax"/>
        </c:scaling>
        <c:delete val="0"/>
        <c:axPos val="b"/>
        <c:majorTickMark val="out"/>
        <c:minorTickMark val="none"/>
        <c:tickLblPos val="nextTo"/>
        <c:crossAx val="50032000"/>
        <c:crosses val="autoZero"/>
        <c:auto val="1"/>
        <c:lblAlgn val="ctr"/>
        <c:lblOffset val="100"/>
        <c:noMultiLvlLbl val="0"/>
      </c:catAx>
      <c:valAx>
        <c:axId val="50032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00304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2019 </a:t>
            </a:r>
            <a:r>
              <a:rPr lang="ru-RU" dirty="0"/>
              <a:t>г.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г. Тыс.руб.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1077.9000000000001</c:v>
                </c:pt>
                <c:pt idx="1">
                  <c:v>1044.5999999999999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0057216"/>
        <c:axId val="50058752"/>
        <c:axId val="0"/>
      </c:bar3DChart>
      <c:catAx>
        <c:axId val="50057216"/>
        <c:scaling>
          <c:orientation val="minMax"/>
        </c:scaling>
        <c:delete val="0"/>
        <c:axPos val="b"/>
        <c:majorTickMark val="out"/>
        <c:minorTickMark val="none"/>
        <c:tickLblPos val="nextTo"/>
        <c:crossAx val="50058752"/>
        <c:crosses val="autoZero"/>
        <c:auto val="1"/>
        <c:lblAlgn val="ctr"/>
        <c:lblOffset val="100"/>
        <c:noMultiLvlLbl val="0"/>
      </c:catAx>
      <c:valAx>
        <c:axId val="50058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00572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2018г.тыс.руб.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389.7</c:v>
                </c:pt>
                <c:pt idx="1">
                  <c:v>383.4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49748992"/>
        <c:axId val="49791744"/>
        <c:axId val="0"/>
      </c:bar3DChart>
      <c:catAx>
        <c:axId val="49748992"/>
        <c:scaling>
          <c:orientation val="minMax"/>
        </c:scaling>
        <c:delete val="0"/>
        <c:axPos val="b"/>
        <c:majorTickMark val="out"/>
        <c:minorTickMark val="none"/>
        <c:tickLblPos val="nextTo"/>
        <c:crossAx val="49791744"/>
        <c:crosses val="autoZero"/>
        <c:auto val="1"/>
        <c:lblAlgn val="ctr"/>
        <c:lblOffset val="100"/>
        <c:noMultiLvlLbl val="0"/>
      </c:catAx>
      <c:valAx>
        <c:axId val="49791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7489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2019 </a:t>
            </a:r>
            <a:r>
              <a:rPr lang="ru-RU" dirty="0" err="1"/>
              <a:t>г.тыс.руб</a:t>
            </a:r>
            <a:endParaRPr lang="ru-RU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г.тыс.руб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387.9</c:v>
                </c:pt>
                <c:pt idx="1">
                  <c:v>387.5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49812608"/>
        <c:axId val="49814144"/>
        <c:axId val="0"/>
      </c:bar3DChart>
      <c:catAx>
        <c:axId val="49812608"/>
        <c:scaling>
          <c:orientation val="minMax"/>
        </c:scaling>
        <c:delete val="0"/>
        <c:axPos val="b"/>
        <c:majorTickMark val="out"/>
        <c:minorTickMark val="none"/>
        <c:tickLblPos val="nextTo"/>
        <c:crossAx val="49814144"/>
        <c:crosses val="autoZero"/>
        <c:auto val="1"/>
        <c:lblAlgn val="ctr"/>
        <c:lblOffset val="100"/>
        <c:noMultiLvlLbl val="0"/>
      </c:catAx>
      <c:valAx>
        <c:axId val="49814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8126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2019г</a:t>
            </a:r>
            <a:r>
              <a:rPr lang="ru-RU" dirty="0"/>
              <a:t>.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2019г. Тыс.руб.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163</c:v>
                </c:pt>
                <c:pt idx="1">
                  <c:v>173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333888"/>
        <c:axId val="43339776"/>
      </c:barChart>
      <c:catAx>
        <c:axId val="43333888"/>
        <c:scaling>
          <c:orientation val="minMax"/>
        </c:scaling>
        <c:delete val="0"/>
        <c:axPos val="b"/>
        <c:majorTickMark val="out"/>
        <c:minorTickMark val="none"/>
        <c:tickLblPos val="nextTo"/>
        <c:crossAx val="43339776"/>
        <c:crosses val="autoZero"/>
        <c:auto val="1"/>
        <c:lblAlgn val="ctr"/>
        <c:lblOffset val="100"/>
        <c:noMultiLvlLbl val="0"/>
      </c:catAx>
      <c:valAx>
        <c:axId val="43339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3338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2018г. Тыс.руб.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133.5</c:v>
                </c:pt>
                <c:pt idx="1">
                  <c:v>133.5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9852800"/>
        <c:axId val="49854336"/>
        <c:axId val="0"/>
      </c:bar3DChart>
      <c:catAx>
        <c:axId val="49852800"/>
        <c:scaling>
          <c:orientation val="minMax"/>
        </c:scaling>
        <c:delete val="0"/>
        <c:axPos val="b"/>
        <c:majorTickMark val="out"/>
        <c:minorTickMark val="none"/>
        <c:tickLblPos val="nextTo"/>
        <c:crossAx val="49854336"/>
        <c:crosses val="autoZero"/>
        <c:auto val="1"/>
        <c:lblAlgn val="ctr"/>
        <c:lblOffset val="100"/>
        <c:noMultiLvlLbl val="0"/>
      </c:catAx>
      <c:valAx>
        <c:axId val="498543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8528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2018г</a:t>
            </a:r>
            <a:r>
              <a:rPr lang="ru-RU" dirty="0"/>
              <a:t>.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2019г. Тыс.руб.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97.1</c:v>
                </c:pt>
                <c:pt idx="1">
                  <c:v>87.1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9907968"/>
        <c:axId val="49913856"/>
        <c:axId val="0"/>
      </c:bar3DChart>
      <c:catAx>
        <c:axId val="49907968"/>
        <c:scaling>
          <c:orientation val="minMax"/>
        </c:scaling>
        <c:delete val="0"/>
        <c:axPos val="b"/>
        <c:majorTickMark val="out"/>
        <c:minorTickMark val="none"/>
        <c:tickLblPos val="nextTo"/>
        <c:crossAx val="49913856"/>
        <c:crosses val="autoZero"/>
        <c:auto val="1"/>
        <c:lblAlgn val="ctr"/>
        <c:lblOffset val="100"/>
        <c:noMultiLvlLbl val="0"/>
      </c:catAx>
      <c:valAx>
        <c:axId val="499138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9079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2018 </a:t>
            </a:r>
            <a:r>
              <a:rPr lang="ru-RU" dirty="0" err="1"/>
              <a:t>г.тыс.руб</a:t>
            </a:r>
            <a:r>
              <a:rPr lang="ru-RU" dirty="0"/>
              <a:t>.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 г.тыс.руб.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</c:v>
                </c:pt>
                <c:pt idx="1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3357696"/>
        <c:axId val="43359232"/>
        <c:axId val="0"/>
      </c:bar3DChart>
      <c:catAx>
        <c:axId val="43357696"/>
        <c:scaling>
          <c:orientation val="minMax"/>
        </c:scaling>
        <c:delete val="0"/>
        <c:axPos val="b"/>
        <c:majorTickMark val="out"/>
        <c:minorTickMark val="none"/>
        <c:tickLblPos val="nextTo"/>
        <c:crossAx val="43359232"/>
        <c:crosses val="autoZero"/>
        <c:auto val="1"/>
        <c:lblAlgn val="ctr"/>
        <c:lblOffset val="100"/>
        <c:noMultiLvlLbl val="0"/>
      </c:catAx>
      <c:valAx>
        <c:axId val="43359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3576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2019 </a:t>
            </a:r>
            <a:r>
              <a:rPr lang="ru-RU" dirty="0" err="1"/>
              <a:t>г.тыс.руб</a:t>
            </a:r>
            <a:endParaRPr lang="ru-RU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г.тыс.руб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0516992"/>
        <c:axId val="40543360"/>
        <c:axId val="0"/>
      </c:bar3DChart>
      <c:catAx>
        <c:axId val="40516992"/>
        <c:scaling>
          <c:orientation val="minMax"/>
        </c:scaling>
        <c:delete val="0"/>
        <c:axPos val="b"/>
        <c:majorTickMark val="out"/>
        <c:minorTickMark val="none"/>
        <c:tickLblPos val="nextTo"/>
        <c:crossAx val="40543360"/>
        <c:crosses val="autoZero"/>
        <c:auto val="1"/>
        <c:lblAlgn val="ctr"/>
        <c:lblOffset val="100"/>
        <c:noMultiLvlLbl val="0"/>
      </c:catAx>
      <c:valAx>
        <c:axId val="405433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5169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2018г.тыс.руб</a:t>
            </a:r>
            <a:r>
              <a:rPr lang="ru-RU" dirty="0"/>
              <a:t>.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2018г.тыс.руб.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874.1</c:v>
                </c:pt>
                <c:pt idx="1">
                  <c:v>962.3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7270912"/>
        <c:axId val="47293952"/>
        <c:axId val="0"/>
      </c:bar3DChart>
      <c:catAx>
        <c:axId val="47270912"/>
        <c:scaling>
          <c:orientation val="minMax"/>
        </c:scaling>
        <c:delete val="0"/>
        <c:axPos val="b"/>
        <c:majorTickMark val="out"/>
        <c:minorTickMark val="none"/>
        <c:tickLblPos val="nextTo"/>
        <c:crossAx val="47293952"/>
        <c:crosses val="autoZero"/>
        <c:auto val="1"/>
        <c:lblAlgn val="ctr"/>
        <c:lblOffset val="100"/>
        <c:noMultiLvlLbl val="0"/>
      </c:catAx>
      <c:valAx>
        <c:axId val="472939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72709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2019 </a:t>
            </a:r>
            <a:r>
              <a:rPr lang="ru-RU" dirty="0" err="1"/>
              <a:t>г.тыс.руб</a:t>
            </a:r>
            <a:r>
              <a:rPr lang="ru-RU" dirty="0"/>
              <a:t>.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г.тыс.руб.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230</c:v>
                </c:pt>
                <c:pt idx="1">
                  <c:v>962.3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7916544"/>
        <c:axId val="47918080"/>
        <c:axId val="0"/>
      </c:bar3DChart>
      <c:catAx>
        <c:axId val="47916544"/>
        <c:scaling>
          <c:orientation val="minMax"/>
        </c:scaling>
        <c:delete val="0"/>
        <c:axPos val="b"/>
        <c:majorTickMark val="out"/>
        <c:minorTickMark val="none"/>
        <c:tickLblPos val="nextTo"/>
        <c:crossAx val="47918080"/>
        <c:crosses val="autoZero"/>
        <c:auto val="1"/>
        <c:lblAlgn val="ctr"/>
        <c:lblOffset val="100"/>
        <c:noMultiLvlLbl val="0"/>
      </c:catAx>
      <c:valAx>
        <c:axId val="479180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79165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 г.тыс.руб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49</c:v>
                </c:pt>
                <c:pt idx="1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99520896"/>
        <c:axId val="99522816"/>
        <c:axId val="0"/>
      </c:bar3DChart>
      <c:catAx>
        <c:axId val="99520896"/>
        <c:scaling>
          <c:orientation val="minMax"/>
        </c:scaling>
        <c:delete val="0"/>
        <c:axPos val="b"/>
        <c:majorTickMark val="out"/>
        <c:minorTickMark val="none"/>
        <c:tickLblPos val="nextTo"/>
        <c:crossAx val="99522816"/>
        <c:crosses val="autoZero"/>
        <c:auto val="1"/>
        <c:lblAlgn val="ctr"/>
        <c:lblOffset val="100"/>
        <c:noMultiLvlLbl val="0"/>
      </c:catAx>
      <c:valAx>
        <c:axId val="99522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95208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2019г.тыс.руб</a:t>
            </a:r>
            <a:r>
              <a:rPr lang="ru-RU" dirty="0"/>
              <a:t>.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2018г.тыс.руб.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утверждено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100</c:v>
                </c:pt>
                <c:pt idx="1">
                  <c:v>348.1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53459584"/>
        <c:axId val="53461376"/>
        <c:axId val="0"/>
      </c:bar3DChart>
      <c:catAx>
        <c:axId val="53459584"/>
        <c:scaling>
          <c:orientation val="minMax"/>
        </c:scaling>
        <c:delete val="0"/>
        <c:axPos val="b"/>
        <c:majorTickMark val="out"/>
        <c:minorTickMark val="none"/>
        <c:tickLblPos val="nextTo"/>
        <c:crossAx val="53461376"/>
        <c:crosses val="autoZero"/>
        <c:auto val="1"/>
        <c:lblAlgn val="ctr"/>
        <c:lblOffset val="100"/>
        <c:noMultiLvlLbl val="0"/>
      </c:catAx>
      <c:valAx>
        <c:axId val="53461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34595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3EA75-9F7F-4488-A2BC-C022EC7E706E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D6B6A-F4BB-4FB1-8197-26051B8C03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296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D6B6A-F4BB-4FB1-8197-26051B8C032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421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cuzmi.masha@yandex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780108"/>
          </a:xfrm>
        </p:spPr>
        <p:txBody>
          <a:bodyPr/>
          <a:lstStyle/>
          <a:p>
            <a:r>
              <a:rPr lang="ru-RU" i="1" dirty="0" smtClean="0">
                <a:solidFill>
                  <a:srgbClr val="FF0000"/>
                </a:solidFill>
              </a:rPr>
              <a:t>БЮДЖ</a:t>
            </a:r>
            <a:r>
              <a:rPr lang="ru-RU" dirty="0" smtClean="0">
                <a:solidFill>
                  <a:srgbClr val="FF0000"/>
                </a:solidFill>
              </a:rPr>
              <a:t>ЕТ ДЛЯ ГРАЖДАН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/>
              <a:t>К</a:t>
            </a:r>
            <a:r>
              <a:rPr lang="ru-RU" dirty="0" smtClean="0"/>
              <a:t> решению № 8 от 24.04.2020года  </a:t>
            </a:r>
            <a:r>
              <a:rPr lang="ru-RU" dirty="0" smtClean="0"/>
              <a:t>об исполнении бюджета Муниципального образования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Королинский</a:t>
            </a:r>
            <a:r>
              <a:rPr lang="ru-RU" dirty="0" smtClean="0"/>
              <a:t> сельсовет»</a:t>
            </a:r>
          </a:p>
          <a:p>
            <a:r>
              <a:rPr lang="ru-RU" dirty="0" smtClean="0"/>
              <a:t>Октябрьского района Амурской области за 2019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59033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Неналоговые дохода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20250095"/>
              </p:ext>
            </p:extLst>
          </p:nvPr>
        </p:nvGraphicFramePr>
        <p:xfrm>
          <a:off x="676275" y="2679700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035888208"/>
              </p:ext>
            </p:extLst>
          </p:nvPr>
        </p:nvGraphicFramePr>
        <p:xfrm>
          <a:off x="4645025" y="2679700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51720" y="1772816"/>
            <a:ext cx="6561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Прочие неналоговые доходы (доходы от порубочных билетов)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8899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Неналоговые доходы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79593158"/>
              </p:ext>
            </p:extLst>
          </p:nvPr>
        </p:nvGraphicFramePr>
        <p:xfrm>
          <a:off x="676275" y="2679700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39953648"/>
              </p:ext>
            </p:extLst>
          </p:nvPr>
        </p:nvGraphicFramePr>
        <p:xfrm>
          <a:off x="4645025" y="2679700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79712" y="1844824"/>
            <a:ext cx="5755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Прочие поступления от денежных взысканий (штрафы)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6451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НЕНАЛОГОВЫЕ ДОХОДЫ</a:t>
            </a:r>
            <a:endParaRPr lang="ru-RU" dirty="0"/>
          </a:p>
        </p:txBody>
      </p:sp>
      <p:graphicFrame>
        <p:nvGraphicFramePr>
          <p:cNvPr id="8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71051329"/>
              </p:ext>
            </p:extLst>
          </p:nvPr>
        </p:nvGraphicFramePr>
        <p:xfrm>
          <a:off x="676275" y="2679700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858346724"/>
              </p:ext>
            </p:extLst>
          </p:nvPr>
        </p:nvGraphicFramePr>
        <p:xfrm>
          <a:off x="4645025" y="2679700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619672" y="2132856"/>
            <a:ext cx="6508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Доходы от продажи материальных и нематериальных активов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3193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Безвозмездные поступления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28176568"/>
              </p:ext>
            </p:extLst>
          </p:nvPr>
        </p:nvGraphicFramePr>
        <p:xfrm>
          <a:off x="676275" y="2679700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31565792"/>
              </p:ext>
            </p:extLst>
          </p:nvPr>
        </p:nvGraphicFramePr>
        <p:xfrm>
          <a:off x="4572000" y="2708920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99592" y="1844824"/>
            <a:ext cx="8464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Безвозмездные поступления  от других бюджетов бюджетной системы РФ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4775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758132895"/>
              </p:ext>
            </p:extLst>
          </p:nvPr>
        </p:nvGraphicFramePr>
        <p:xfrm>
          <a:off x="1403648" y="141277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763946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5368954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Общегосударственные вопросы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35696" y="1772816"/>
            <a:ext cx="5533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Расходы на функционирование аппарата управления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7129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4659292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Национальная безопасность и правоохранительная деятельность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1844824"/>
            <a:ext cx="7406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Расходы на защиту населения и территорий от чрезвычайных ситуаций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7280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090225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Национальная оборона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71600" y="1700808"/>
            <a:ext cx="8491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Расходы на осуществления первичного воинского учета на территориях </a:t>
            </a:r>
          </a:p>
          <a:p>
            <a:r>
              <a:rPr lang="ru-RU" dirty="0" smtClean="0"/>
              <a:t>где отсутствуют военные </a:t>
            </a:r>
            <a:r>
              <a:rPr lang="ru-RU" dirty="0" err="1" smtClean="0"/>
              <a:t>коммисариаты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8460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Национальная экономика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69981676"/>
              </p:ext>
            </p:extLst>
          </p:nvPr>
        </p:nvGraphicFramePr>
        <p:xfrm>
          <a:off x="676275" y="2679700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993718291"/>
              </p:ext>
            </p:extLst>
          </p:nvPr>
        </p:nvGraphicFramePr>
        <p:xfrm>
          <a:off x="4645025" y="2679700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71600" y="1988840"/>
            <a:ext cx="5248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Расходы по  уничтожению дикорастущей конопли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2915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Национальная экономика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03047627"/>
              </p:ext>
            </p:extLst>
          </p:nvPr>
        </p:nvGraphicFramePr>
        <p:xfrm>
          <a:off x="676275" y="2679700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747510778"/>
              </p:ext>
            </p:extLst>
          </p:nvPr>
        </p:nvGraphicFramePr>
        <p:xfrm>
          <a:off x="4645025" y="2679700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1844824"/>
            <a:ext cx="7201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Расходы дорожного хозяйства на содержание автомобильных дорог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6225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 smtClean="0">
                <a:solidFill>
                  <a:srgbClr val="00B0F0"/>
                </a:solidFill>
              </a:rPr>
              <a:t>Доходы бюджета                       </a:t>
            </a:r>
            <a:r>
              <a:rPr lang="ru-RU" i="1" dirty="0" smtClean="0">
                <a:solidFill>
                  <a:srgbClr val="C00000"/>
                </a:solidFill>
              </a:rPr>
              <a:t>Расходы бюджета</a:t>
            </a:r>
          </a:p>
          <a:p>
            <a:r>
              <a:rPr lang="ru-RU" sz="1200" dirty="0" smtClean="0"/>
              <a:t>Поступающие  в бюджет денежные                                               </a:t>
            </a:r>
            <a:r>
              <a:rPr lang="ru-RU" sz="1200" dirty="0" err="1" smtClean="0"/>
              <a:t>денежные</a:t>
            </a:r>
            <a:r>
              <a:rPr lang="ru-RU" sz="1200" dirty="0" smtClean="0"/>
              <a:t> средства, направляемые </a:t>
            </a:r>
          </a:p>
          <a:p>
            <a:pPr marL="0" indent="0">
              <a:buNone/>
            </a:pPr>
            <a:r>
              <a:rPr lang="ru-RU" sz="1200" dirty="0" smtClean="0"/>
              <a:t>        средства в виде налоговых, </a:t>
            </a:r>
            <a:r>
              <a:rPr lang="ru-RU" sz="1200" dirty="0" err="1" smtClean="0"/>
              <a:t>ненало</a:t>
            </a:r>
            <a:r>
              <a:rPr lang="ru-RU" sz="1200" dirty="0" smtClean="0"/>
              <a:t>-                                               на финансовое обеспечение  задач</a:t>
            </a:r>
          </a:p>
          <a:p>
            <a:pPr marL="0" indent="0">
              <a:buNone/>
            </a:pPr>
            <a:r>
              <a:rPr lang="ru-RU" sz="1200" dirty="0" smtClean="0"/>
              <a:t>        </a:t>
            </a:r>
            <a:r>
              <a:rPr lang="ru-RU" sz="1200" dirty="0" err="1" smtClean="0"/>
              <a:t>говых</a:t>
            </a:r>
            <a:r>
              <a:rPr lang="ru-RU" sz="1200" dirty="0" smtClean="0"/>
              <a:t> и безвозмездных поступлений                                              и функций органов местного</a:t>
            </a:r>
          </a:p>
          <a:p>
            <a:pPr marL="0" indent="0">
              <a:buNone/>
            </a:pPr>
            <a:r>
              <a:rPr lang="ru-RU" sz="1200" dirty="0"/>
              <a:t> </a:t>
            </a:r>
            <a:r>
              <a:rPr lang="ru-RU" sz="1200" dirty="0" smtClean="0"/>
              <a:t>                                                                                                                               самоуправления</a:t>
            </a:r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r>
              <a:rPr lang="ru-RU" sz="1600" b="1" dirty="0" smtClean="0"/>
              <a:t>Дефицит бюджета </a:t>
            </a:r>
            <a:r>
              <a:rPr lang="ru-RU" sz="1600" dirty="0" smtClean="0"/>
              <a:t>-  превышение расходов  бюджета над его доходами</a:t>
            </a:r>
          </a:p>
          <a:p>
            <a:endParaRPr lang="ru-RU" sz="1600" dirty="0"/>
          </a:p>
          <a:p>
            <a:r>
              <a:rPr lang="ru-RU" sz="1600" b="1" dirty="0" smtClean="0"/>
              <a:t>Профицит бюджета </a:t>
            </a:r>
            <a:r>
              <a:rPr lang="ru-RU" sz="1600" dirty="0" smtClean="0"/>
              <a:t>- </a:t>
            </a:r>
            <a:r>
              <a:rPr lang="ru-RU" sz="1600" dirty="0"/>
              <a:t>превышение  </a:t>
            </a:r>
            <a:r>
              <a:rPr lang="ru-RU" sz="1600" dirty="0" smtClean="0"/>
              <a:t>доходов  </a:t>
            </a:r>
            <a:r>
              <a:rPr lang="ru-RU" sz="1600" dirty="0"/>
              <a:t>бюджета над его  </a:t>
            </a:r>
            <a:r>
              <a:rPr lang="ru-RU" sz="1600" dirty="0" smtClean="0"/>
              <a:t>расходами</a:t>
            </a:r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Муниципальный бюджет – это форма  образования и расходования  денежных средств, предназначенных для финансового обеспечения задач и функций органов местного самоуправления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6671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Жилищно-коммунальное хозяйство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34476873"/>
              </p:ext>
            </p:extLst>
          </p:nvPr>
        </p:nvGraphicFramePr>
        <p:xfrm>
          <a:off x="676275" y="2679700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869677474"/>
              </p:ext>
            </p:extLst>
          </p:nvPr>
        </p:nvGraphicFramePr>
        <p:xfrm>
          <a:off x="4645025" y="2679700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27584" y="1844824"/>
            <a:ext cx="5392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Расходы на благоустройство поселений сельсовета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73914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Культура , кинематография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14858385"/>
              </p:ext>
            </p:extLst>
          </p:nvPr>
        </p:nvGraphicFramePr>
        <p:xfrm>
          <a:off x="676275" y="2679700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793679993"/>
              </p:ext>
            </p:extLst>
          </p:nvPr>
        </p:nvGraphicFramePr>
        <p:xfrm>
          <a:off x="4645025" y="2679700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59632" y="1772816"/>
            <a:ext cx="6933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Расходы на содержания имущества  (оплата коммунальных услуг)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1900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Социальная политика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87795048"/>
              </p:ext>
            </p:extLst>
          </p:nvPr>
        </p:nvGraphicFramePr>
        <p:xfrm>
          <a:off x="676275" y="2679700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795543224"/>
              </p:ext>
            </p:extLst>
          </p:nvPr>
        </p:nvGraphicFramePr>
        <p:xfrm>
          <a:off x="4645025" y="2679700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15616" y="1988840"/>
            <a:ext cx="6268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Расходы  на доплату к пенсии </a:t>
            </a:r>
            <a:r>
              <a:rPr lang="ru-RU" dirty="0"/>
              <a:t> </a:t>
            </a:r>
            <a:r>
              <a:rPr lang="ru-RU" dirty="0" smtClean="0"/>
              <a:t>муниципальных служащих РФ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88100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Физическая культура и спорт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75139379"/>
              </p:ext>
            </p:extLst>
          </p:nvPr>
        </p:nvGraphicFramePr>
        <p:xfrm>
          <a:off x="676275" y="2679700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532567980"/>
              </p:ext>
            </p:extLst>
          </p:nvPr>
        </p:nvGraphicFramePr>
        <p:xfrm>
          <a:off x="4645025" y="2679700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91680" y="1700808"/>
            <a:ext cx="4921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Расходы на содержание методистов по спорту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91122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Глава: Кузьмина Мария Анатольевна</a:t>
            </a:r>
          </a:p>
          <a:p>
            <a:r>
              <a:rPr lang="ru-RU" dirty="0" smtClean="0"/>
              <a:t>676636 Амурская область </a:t>
            </a:r>
          </a:p>
          <a:p>
            <a:r>
              <a:rPr lang="ru-RU" dirty="0" smtClean="0"/>
              <a:t>Октябрьский район</a:t>
            </a:r>
          </a:p>
          <a:p>
            <a:r>
              <a:rPr lang="ru-RU" dirty="0"/>
              <a:t>с</a:t>
            </a:r>
            <a:r>
              <a:rPr lang="ru-RU" dirty="0" smtClean="0"/>
              <a:t>ело Короли</a:t>
            </a:r>
          </a:p>
          <a:p>
            <a:r>
              <a:rPr lang="ru-RU" dirty="0"/>
              <a:t>у</a:t>
            </a:r>
            <a:r>
              <a:rPr lang="ru-RU" dirty="0" smtClean="0"/>
              <a:t>лица Линейная 28</a:t>
            </a:r>
          </a:p>
          <a:p>
            <a:r>
              <a:rPr lang="ru-RU" dirty="0" smtClean="0"/>
              <a:t>Тел/факс 89145730048</a:t>
            </a:r>
          </a:p>
          <a:p>
            <a:r>
              <a:rPr lang="ru-RU" dirty="0" smtClean="0"/>
              <a:t>Электронный адрес: </a:t>
            </a:r>
            <a:r>
              <a:rPr lang="en-US" dirty="0" smtClean="0">
                <a:hlinkClick r:id="rId2"/>
              </a:rPr>
              <a:t>cuzmi.masha@yandex.ru</a:t>
            </a:r>
            <a:endParaRPr lang="en-US" dirty="0" smtClean="0"/>
          </a:p>
          <a:p>
            <a:r>
              <a:rPr lang="ru-RU" dirty="0" smtClean="0"/>
              <a:t>Исполнитель</a:t>
            </a:r>
            <a:r>
              <a:rPr lang="ru-RU" smtClean="0"/>
              <a:t>: Манько Л.А.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Администрация </a:t>
            </a:r>
            <a:r>
              <a:rPr lang="ru-RU" dirty="0" err="1" smtClean="0"/>
              <a:t>Королинского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сельсовета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4276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1527919"/>
              </p:ext>
            </p:extLst>
          </p:nvPr>
        </p:nvGraphicFramePr>
        <p:xfrm>
          <a:off x="871538" y="2674938"/>
          <a:ext cx="7408867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2216"/>
                <a:gridCol w="1848248"/>
                <a:gridCol w="2088234"/>
                <a:gridCol w="162016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утверждено</a:t>
                      </a:r>
                      <a:endParaRPr lang="ru-RU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исполнено</a:t>
                      </a:r>
                      <a:endParaRPr lang="ru-RU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% </a:t>
                      </a:r>
                      <a:endParaRPr lang="ru-RU" dirty="0"/>
                    </a:p>
                  </a:txBody>
                  <a:tcPr marL="91442" marR="9144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Доходы – всего</a:t>
                      </a:r>
                    </a:p>
                    <a:p>
                      <a:r>
                        <a:rPr lang="ru-RU" dirty="0" smtClean="0"/>
                        <a:t>(тыс. рублей)</a:t>
                      </a:r>
                      <a:endParaRPr lang="ru-RU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4440,8</a:t>
                      </a:r>
                      <a:endParaRPr lang="ru-RU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4682,7</a:t>
                      </a:r>
                      <a:endParaRPr lang="ru-RU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105</a:t>
                      </a:r>
                      <a:endParaRPr lang="ru-RU" dirty="0"/>
                    </a:p>
                  </a:txBody>
                  <a:tcPr marL="91442" marR="9144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 том числе</a:t>
                      </a:r>
                    </a:p>
                    <a:p>
                      <a:r>
                        <a:rPr lang="ru-RU" dirty="0" smtClean="0"/>
                        <a:t>собственные доходы</a:t>
                      </a:r>
                    </a:p>
                    <a:p>
                      <a:r>
                        <a:rPr lang="ru-RU" dirty="0" smtClean="0"/>
                        <a:t>(тыс. рублей)</a:t>
                      </a:r>
                      <a:endParaRPr lang="ru-RU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529,0</a:t>
                      </a:r>
                      <a:endParaRPr lang="ru-RU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775,5</a:t>
                      </a:r>
                      <a:endParaRPr lang="ru-RU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147</a:t>
                      </a:r>
                      <a:endParaRPr lang="ru-RU" dirty="0"/>
                    </a:p>
                  </a:txBody>
                  <a:tcPr marL="91442" marR="9144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Расходы – всего</a:t>
                      </a:r>
                    </a:p>
                    <a:p>
                      <a:r>
                        <a:rPr lang="ru-RU" dirty="0" smtClean="0"/>
                        <a:t>(тыс. рублей)</a:t>
                      </a:r>
                      <a:endParaRPr lang="ru-RU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4722,9</a:t>
                      </a:r>
                      <a:endParaRPr lang="ru-RU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4611,0</a:t>
                      </a:r>
                      <a:endParaRPr lang="ru-RU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98</a:t>
                      </a:r>
                      <a:endParaRPr lang="ru-RU" dirty="0"/>
                    </a:p>
                  </a:txBody>
                  <a:tcPr marL="91442" marR="9144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Дефицит  (профицит)местного</a:t>
                      </a:r>
                    </a:p>
                    <a:p>
                      <a:r>
                        <a:rPr lang="ru-RU" dirty="0" smtClean="0"/>
                        <a:t>Бюджета</a:t>
                      </a:r>
                      <a:endParaRPr lang="ru-RU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-282,1</a:t>
                      </a:r>
                      <a:endParaRPr lang="ru-RU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74,7</a:t>
                      </a:r>
                      <a:endParaRPr lang="ru-RU" dirty="0"/>
                    </a:p>
                  </a:txBody>
                  <a:tcPr marL="91442" marR="91442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1442" marR="91442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Основные параметры бюджета муниципального образования</a:t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> « </a:t>
            </a:r>
            <a:r>
              <a:rPr lang="ru-RU" sz="2000" dirty="0" err="1" smtClean="0">
                <a:solidFill>
                  <a:schemeClr val="bg1"/>
                </a:solidFill>
              </a:rPr>
              <a:t>Королинский</a:t>
            </a:r>
            <a:r>
              <a:rPr lang="ru-RU" sz="2000" dirty="0" smtClean="0">
                <a:solidFill>
                  <a:schemeClr val="bg1"/>
                </a:solidFill>
              </a:rPr>
              <a:t> сельсовет» Октябрьского района Амурской области за 2019 год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60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u="sng" dirty="0" smtClean="0">
                <a:solidFill>
                  <a:srgbClr val="C00000"/>
                </a:solidFill>
              </a:rPr>
              <a:t>Доходы</a:t>
            </a:r>
            <a:r>
              <a:rPr lang="ru-RU" dirty="0" smtClean="0"/>
              <a:t> </a:t>
            </a:r>
          </a:p>
          <a:p>
            <a:r>
              <a:rPr lang="ru-RU" u="sng" dirty="0" smtClean="0"/>
              <a:t>Утверждено</a:t>
            </a:r>
            <a:r>
              <a:rPr lang="ru-RU" dirty="0" smtClean="0"/>
              <a:t>                                        </a:t>
            </a:r>
            <a:r>
              <a:rPr lang="ru-RU" u="sng" dirty="0" smtClean="0"/>
              <a:t>исполнено</a:t>
            </a:r>
          </a:p>
          <a:p>
            <a:pPr marL="0" indent="0">
              <a:buNone/>
            </a:pPr>
            <a:r>
              <a:rPr lang="ru-RU" dirty="0" smtClean="0"/>
              <a:t>4440,8 </a:t>
            </a:r>
            <a:r>
              <a:rPr lang="ru-RU" dirty="0" err="1" smtClean="0"/>
              <a:t>тыс.руб</a:t>
            </a:r>
            <a:r>
              <a:rPr lang="ru-RU" dirty="0" smtClean="0"/>
              <a:t>.                               4682,7 </a:t>
            </a:r>
            <a:r>
              <a:rPr lang="ru-RU" dirty="0" err="1" smtClean="0"/>
              <a:t>тыс.руб</a:t>
            </a:r>
            <a:r>
              <a:rPr lang="ru-RU" dirty="0" smtClean="0"/>
              <a:t>.</a:t>
            </a:r>
          </a:p>
          <a:p>
            <a:pPr algn="ctr"/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Налоговые           Неналоговые     Безвозмездные </a:t>
            </a:r>
          </a:p>
          <a:p>
            <a:pPr marL="0" indent="0">
              <a:buNone/>
            </a:pPr>
            <a:r>
              <a:rPr lang="ru-RU" dirty="0" smtClean="0"/>
              <a:t>    доходы                  </a:t>
            </a:r>
            <a:r>
              <a:rPr lang="ru-RU" dirty="0" err="1" smtClean="0"/>
              <a:t>доходы</a:t>
            </a:r>
            <a:r>
              <a:rPr lang="ru-RU" dirty="0" smtClean="0"/>
              <a:t>                 поступления</a:t>
            </a:r>
          </a:p>
          <a:p>
            <a:pPr marL="0" indent="0">
              <a:buNone/>
            </a:pPr>
            <a:r>
              <a:rPr lang="ru-RU" dirty="0" smtClean="0"/>
              <a:t>   425,0 </a:t>
            </a:r>
            <a:r>
              <a:rPr lang="ru-RU" dirty="0" err="1" smtClean="0"/>
              <a:t>тыс.руб</a:t>
            </a:r>
            <a:r>
              <a:rPr lang="ru-RU" dirty="0" smtClean="0"/>
              <a:t>.    350,5 </a:t>
            </a:r>
            <a:r>
              <a:rPr lang="ru-RU" dirty="0" err="1" smtClean="0"/>
              <a:t>тыс.руб</a:t>
            </a:r>
            <a:r>
              <a:rPr lang="ru-RU" dirty="0" smtClean="0"/>
              <a:t>      3907,2 </a:t>
            </a:r>
            <a:r>
              <a:rPr lang="ru-RU" dirty="0" err="1" smtClean="0"/>
              <a:t>тыс.руб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Доходы бюджета муниципального 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образования « </a:t>
            </a:r>
            <a:r>
              <a:rPr lang="ru-RU" sz="2800" dirty="0" err="1" smtClean="0">
                <a:solidFill>
                  <a:schemeClr val="bg1"/>
                </a:solidFill>
              </a:rPr>
              <a:t>Королинский</a:t>
            </a:r>
            <a:r>
              <a:rPr lang="ru-RU" sz="2800" dirty="0" smtClean="0">
                <a:solidFill>
                  <a:schemeClr val="bg1"/>
                </a:solidFill>
              </a:rPr>
              <a:t> сельсовет»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за 2019 год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00175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8689861"/>
              </p:ext>
            </p:extLst>
          </p:nvPr>
        </p:nvGraphicFramePr>
        <p:xfrm>
          <a:off x="683568" y="1484784"/>
          <a:ext cx="7408864" cy="477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2216"/>
                <a:gridCol w="1852216"/>
                <a:gridCol w="1852216"/>
                <a:gridCol w="185221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Показатели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утверждено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исполнено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Общегосударственные</a:t>
                      </a:r>
                      <a:r>
                        <a:rPr lang="ru-RU" sz="1200" baseline="0" dirty="0" smtClean="0"/>
                        <a:t>  вопросы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2159,9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2152,5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100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Национальная</a:t>
                      </a:r>
                      <a:r>
                        <a:rPr lang="ru-RU" sz="1200" baseline="0" dirty="0" smtClean="0"/>
                        <a:t> оборона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96,6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96,6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100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Национальная безопасность</a:t>
                      </a:r>
                    </a:p>
                    <a:p>
                      <a:r>
                        <a:rPr lang="ru-RU" sz="1200" dirty="0" smtClean="0"/>
                        <a:t>И правоохранительная деятельность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75,0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94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Национальная  экономика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329,0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329,0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100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Жилищно – коммунальное </a:t>
                      </a:r>
                    </a:p>
                    <a:p>
                      <a:r>
                        <a:rPr lang="ru-RU" sz="1200" dirty="0" smtClean="0"/>
                        <a:t>хозяйство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494,5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438,6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89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Культура,</a:t>
                      </a:r>
                      <a:r>
                        <a:rPr lang="ru-RU" sz="1200" baseline="0" dirty="0" smtClean="0"/>
                        <a:t> кинематография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1077,9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1044,6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97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Социальная</a:t>
                      </a:r>
                      <a:r>
                        <a:rPr lang="ru-RU" sz="1200" baseline="0" dirty="0" smtClean="0"/>
                        <a:t> политика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387,9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387,5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100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Физическая культура и спорт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97,1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87,1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88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Всего расходов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4722,9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4611,0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98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bg1"/>
                </a:solidFill>
              </a:rPr>
              <a:t>Исполнение расходов бюджета  муниципального образования «</a:t>
            </a:r>
            <a:r>
              <a:rPr lang="ru-RU" sz="1800" dirty="0" err="1" smtClean="0">
                <a:solidFill>
                  <a:schemeClr val="bg1"/>
                </a:solidFill>
              </a:rPr>
              <a:t>Королинский</a:t>
            </a:r>
            <a:r>
              <a:rPr lang="ru-RU" sz="1800" dirty="0" smtClean="0">
                <a:solidFill>
                  <a:schemeClr val="bg1"/>
                </a:solidFill>
              </a:rPr>
              <a:t> сельсовет» </a:t>
            </a:r>
            <a:br>
              <a:rPr lang="ru-RU" sz="1800" dirty="0" smtClean="0">
                <a:solidFill>
                  <a:schemeClr val="bg1"/>
                </a:solidFill>
              </a:rPr>
            </a:br>
            <a:r>
              <a:rPr lang="ru-RU" sz="1800" dirty="0" smtClean="0">
                <a:solidFill>
                  <a:schemeClr val="bg1"/>
                </a:solidFill>
              </a:rPr>
              <a:t>Октябрьского района Амурской области за 2018 год (</a:t>
            </a:r>
            <a:r>
              <a:rPr lang="ru-RU" sz="1800" dirty="0" err="1" smtClean="0">
                <a:solidFill>
                  <a:schemeClr val="bg1"/>
                </a:solidFill>
              </a:rPr>
              <a:t>тыс.руб</a:t>
            </a:r>
            <a:r>
              <a:rPr lang="ru-RU" sz="1800" dirty="0" smtClean="0"/>
              <a:t>)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741627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59527104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525522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Налоговые доходы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20643874"/>
              </p:ext>
            </p:extLst>
          </p:nvPr>
        </p:nvGraphicFramePr>
        <p:xfrm>
          <a:off x="676275" y="2679700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401962215"/>
              </p:ext>
            </p:extLst>
          </p:nvPr>
        </p:nvGraphicFramePr>
        <p:xfrm>
          <a:off x="4645025" y="2679700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67744" y="1700808"/>
            <a:ext cx="3536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Налог на доходы физических лиц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6488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Налоговые доходы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49447126"/>
              </p:ext>
            </p:extLst>
          </p:nvPr>
        </p:nvGraphicFramePr>
        <p:xfrm>
          <a:off x="676275" y="2679700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283877037"/>
              </p:ext>
            </p:extLst>
          </p:nvPr>
        </p:nvGraphicFramePr>
        <p:xfrm>
          <a:off x="4645025" y="2679700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75656" y="1700808"/>
            <a:ext cx="4001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Единый сельскохозяйственный доход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8273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Налоговые доходы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95611177"/>
              </p:ext>
            </p:extLst>
          </p:nvPr>
        </p:nvGraphicFramePr>
        <p:xfrm>
          <a:off x="676275" y="2679700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628434702"/>
              </p:ext>
            </p:extLst>
          </p:nvPr>
        </p:nvGraphicFramePr>
        <p:xfrm>
          <a:off x="4645025" y="2679700"/>
          <a:ext cx="3822700" cy="344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23728" y="1844824"/>
            <a:ext cx="2252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Налог на имущество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76094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658</TotalTime>
  <Words>513</Words>
  <Application>Microsoft Office PowerPoint</Application>
  <PresentationFormat>Экран (4:3)</PresentationFormat>
  <Paragraphs>164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Волна</vt:lpstr>
      <vt:lpstr>БЮДЖЕТ ДЛЯ ГРАЖДАН</vt:lpstr>
      <vt:lpstr>Муниципальный бюджет – это форма  образования и расходования  денежных средств, предназначенных для финансового обеспечения задач и функций органов местного самоуправления</vt:lpstr>
      <vt:lpstr>Основные параметры бюджета муниципального образования  « Королинский сельсовет» Октябрьского района Амурской области за 2019 год</vt:lpstr>
      <vt:lpstr>Доходы бюджета муниципального  образования « Королинский сельсовет» за 2019 год</vt:lpstr>
      <vt:lpstr>Исполнение расходов бюджета  муниципального образования «Королинский сельсовет»  Октябрьского района Амурской области за 2018 год (тыс.руб)</vt:lpstr>
      <vt:lpstr>Презентация PowerPoint</vt:lpstr>
      <vt:lpstr>Налоговые доходы</vt:lpstr>
      <vt:lpstr>Налоговые доходы</vt:lpstr>
      <vt:lpstr>Налоговые доходы</vt:lpstr>
      <vt:lpstr>Неналоговые дохода</vt:lpstr>
      <vt:lpstr>Неналоговые доходы</vt:lpstr>
      <vt:lpstr>НЕНАЛОГОВЫЕ ДОХОДЫ</vt:lpstr>
      <vt:lpstr>Безвозмездные поступления</vt:lpstr>
      <vt:lpstr>Презентация PowerPoint</vt:lpstr>
      <vt:lpstr>Общегосударственные вопросы</vt:lpstr>
      <vt:lpstr>Национальная безопасность и правоохранительная деятельность</vt:lpstr>
      <vt:lpstr>Национальная оборона</vt:lpstr>
      <vt:lpstr>Национальная экономика</vt:lpstr>
      <vt:lpstr>Национальная экономика</vt:lpstr>
      <vt:lpstr>Жилищно-коммунальное хозяйство</vt:lpstr>
      <vt:lpstr>Культура , кинематография</vt:lpstr>
      <vt:lpstr>Социальная политика</vt:lpstr>
      <vt:lpstr>Физическая культура и спорт</vt:lpstr>
      <vt:lpstr>Администрация Королинского сельсовета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Larisa</dc:creator>
  <cp:lastModifiedBy>Larisa</cp:lastModifiedBy>
  <cp:revision>75</cp:revision>
  <cp:lastPrinted>2017-04-14T02:36:51Z</cp:lastPrinted>
  <dcterms:created xsi:type="dcterms:W3CDTF">2015-12-28T04:15:06Z</dcterms:created>
  <dcterms:modified xsi:type="dcterms:W3CDTF">2020-05-19T23:23:02Z</dcterms:modified>
</cp:coreProperties>
</file>