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63" r:id="rId7"/>
    <p:sldId id="273" r:id="rId8"/>
    <p:sldId id="275" r:id="rId9"/>
    <p:sldId id="276" r:id="rId10"/>
    <p:sldId id="277" r:id="rId11"/>
    <p:sldId id="278" r:id="rId12"/>
    <p:sldId id="283" r:id="rId13"/>
    <p:sldId id="280" r:id="rId14"/>
    <p:sldId id="262" r:id="rId15"/>
    <p:sldId id="264" r:id="rId16"/>
    <p:sldId id="267" r:id="rId17"/>
    <p:sldId id="265" r:id="rId18"/>
    <p:sldId id="266" r:id="rId19"/>
    <p:sldId id="268" r:id="rId20"/>
    <p:sldId id="269" r:id="rId21"/>
    <p:sldId id="271" r:id="rId22"/>
    <p:sldId id="272" r:id="rId23"/>
    <p:sldId id="281" r:id="rId24"/>
    <p:sldId id="282" r:id="rId2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Исполнение доходов за </a:t>
            </a:r>
            <a:r>
              <a:rPr lang="ru-RU" dirty="0" smtClean="0"/>
              <a:t>2019г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2019г.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425</c:v>
                </c:pt>
                <c:pt idx="1">
                  <c:v>350.5</c:v>
                </c:pt>
                <c:pt idx="2">
                  <c:v>3907.2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1.9</c:v>
                </c:pt>
                <c:pt idx="1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583872"/>
        <c:axId val="99585408"/>
        <c:axId val="0"/>
      </c:bar3DChart>
      <c:catAx>
        <c:axId val="9958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99585408"/>
        <c:crosses val="autoZero"/>
        <c:auto val="1"/>
        <c:lblAlgn val="ctr"/>
        <c:lblOffset val="100"/>
        <c:noMultiLvlLbl val="0"/>
      </c:catAx>
      <c:valAx>
        <c:axId val="99585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58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2.4</c:v>
                </c:pt>
                <c:pt idx="1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824320"/>
        <c:axId val="48825856"/>
        <c:axId val="0"/>
      </c:bar3DChart>
      <c:catAx>
        <c:axId val="48824320"/>
        <c:scaling>
          <c:orientation val="minMax"/>
        </c:scaling>
        <c:delete val="0"/>
        <c:axPos val="b"/>
        <c:majorTickMark val="out"/>
        <c:minorTickMark val="none"/>
        <c:tickLblPos val="nextTo"/>
        <c:crossAx val="48825856"/>
        <c:crosses val="autoZero"/>
        <c:auto val="1"/>
        <c:lblAlgn val="ctr"/>
        <c:lblOffset val="100"/>
        <c:noMultiLvlLbl val="0"/>
      </c:catAx>
      <c:valAx>
        <c:axId val="48825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824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876544"/>
        <c:axId val="48878336"/>
        <c:axId val="0"/>
      </c:bar3DChart>
      <c:catAx>
        <c:axId val="48876544"/>
        <c:scaling>
          <c:orientation val="minMax"/>
        </c:scaling>
        <c:delete val="0"/>
        <c:axPos val="b"/>
        <c:majorTickMark val="out"/>
        <c:minorTickMark val="none"/>
        <c:tickLblPos val="nextTo"/>
        <c:crossAx val="48878336"/>
        <c:crosses val="autoZero"/>
        <c:auto val="1"/>
        <c:lblAlgn val="ctr"/>
        <c:lblOffset val="100"/>
        <c:noMultiLvlLbl val="0"/>
      </c:catAx>
      <c:valAx>
        <c:axId val="48878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876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095808"/>
        <c:axId val="49097344"/>
        <c:axId val="0"/>
      </c:bar3DChart>
      <c:catAx>
        <c:axId val="49095808"/>
        <c:scaling>
          <c:orientation val="minMax"/>
        </c:scaling>
        <c:delete val="0"/>
        <c:axPos val="b"/>
        <c:majorTickMark val="out"/>
        <c:minorTickMark val="none"/>
        <c:tickLblPos val="nextTo"/>
        <c:crossAx val="49097344"/>
        <c:crosses val="autoZero"/>
        <c:auto val="1"/>
        <c:lblAlgn val="ctr"/>
        <c:lblOffset val="100"/>
        <c:noMultiLvlLbl val="0"/>
      </c:catAx>
      <c:valAx>
        <c:axId val="49097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095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3534.1</c:v>
                </c:pt>
                <c:pt idx="1">
                  <c:v>3537.4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15520"/>
        <c:axId val="49117056"/>
        <c:axId val="0"/>
      </c:bar3DChart>
      <c:catAx>
        <c:axId val="4911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49117056"/>
        <c:crosses val="autoZero"/>
        <c:auto val="1"/>
        <c:lblAlgn val="ctr"/>
        <c:lblOffset val="100"/>
        <c:noMultiLvlLbl val="0"/>
      </c:catAx>
      <c:valAx>
        <c:axId val="4911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115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3911.8</c:v>
                </c:pt>
                <c:pt idx="1">
                  <c:v>3907.2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494272"/>
        <c:axId val="49496064"/>
        <c:axId val="0"/>
      </c:bar3DChart>
      <c:catAx>
        <c:axId val="49494272"/>
        <c:scaling>
          <c:orientation val="minMax"/>
        </c:scaling>
        <c:delete val="0"/>
        <c:axPos val="b"/>
        <c:majorTickMark val="out"/>
        <c:minorTickMark val="none"/>
        <c:tickLblPos val="nextTo"/>
        <c:crossAx val="49496064"/>
        <c:crosses val="autoZero"/>
        <c:auto val="1"/>
        <c:lblAlgn val="ctr"/>
        <c:lblOffset val="100"/>
        <c:noMultiLvlLbl val="0"/>
      </c:catAx>
      <c:valAx>
        <c:axId val="49496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494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2019г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Благоустройство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2152.5</c:v>
                </c:pt>
                <c:pt idx="1">
                  <c:v>96.6</c:v>
                </c:pt>
                <c:pt idx="2">
                  <c:v>80</c:v>
                </c:pt>
                <c:pt idx="3">
                  <c:v>329</c:v>
                </c:pt>
                <c:pt idx="4">
                  <c:v>1044.5999999999999</c:v>
                </c:pt>
                <c:pt idx="5">
                  <c:v>387.5</c:v>
                </c:pt>
                <c:pt idx="6">
                  <c:v>87.1</c:v>
                </c:pt>
                <c:pt idx="7">
                  <c:v>437.6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2200.6999999999998</c:v>
                </c:pt>
                <c:pt idx="1">
                  <c:v>2130.1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2159.9</c:v>
                </c:pt>
                <c:pt idx="1">
                  <c:v>2152.5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79136"/>
        <c:axId val="49580672"/>
      </c:barChart>
      <c:catAx>
        <c:axId val="4957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49580672"/>
        <c:crosses val="autoZero"/>
        <c:auto val="1"/>
        <c:lblAlgn val="ctr"/>
        <c:lblOffset val="100"/>
        <c:noMultiLvlLbl val="0"/>
      </c:catAx>
      <c:valAx>
        <c:axId val="4958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579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 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22720"/>
        <c:axId val="49424256"/>
      </c:barChart>
      <c:catAx>
        <c:axId val="4942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49424256"/>
        <c:crosses val="autoZero"/>
        <c:auto val="1"/>
        <c:lblAlgn val="ctr"/>
        <c:lblOffset val="100"/>
        <c:noMultiLvlLbl val="0"/>
      </c:catAx>
      <c:valAx>
        <c:axId val="4942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422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89.6</c:v>
                </c:pt>
                <c:pt idx="1">
                  <c:v>89.6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96.6</c:v>
                </c:pt>
                <c:pt idx="1">
                  <c:v>96.6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46272"/>
        <c:axId val="49456256"/>
      </c:barChart>
      <c:catAx>
        <c:axId val="49446272"/>
        <c:scaling>
          <c:orientation val="minMax"/>
        </c:scaling>
        <c:delete val="0"/>
        <c:axPos val="b"/>
        <c:majorTickMark val="out"/>
        <c:minorTickMark val="none"/>
        <c:tickLblPos val="nextTo"/>
        <c:crossAx val="49456256"/>
        <c:crosses val="autoZero"/>
        <c:auto val="1"/>
        <c:lblAlgn val="ctr"/>
        <c:lblOffset val="100"/>
        <c:noMultiLvlLbl val="0"/>
      </c:catAx>
      <c:valAx>
        <c:axId val="49456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446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г. </a:t>
            </a:r>
            <a:r>
              <a:rPr lang="ru-RU" dirty="0" err="1"/>
              <a:t>Тыс.руб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158</c:v>
                </c:pt>
                <c:pt idx="1">
                  <c:v>181.1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45376"/>
        <c:axId val="40646912"/>
      </c:barChart>
      <c:catAx>
        <c:axId val="40645376"/>
        <c:scaling>
          <c:orientation val="minMax"/>
        </c:scaling>
        <c:delete val="0"/>
        <c:axPos val="b"/>
        <c:majorTickMark val="out"/>
        <c:minorTickMark val="none"/>
        <c:tickLblPos val="nextTo"/>
        <c:crossAx val="40646912"/>
        <c:crosses val="autoZero"/>
        <c:auto val="1"/>
        <c:lblAlgn val="ctr"/>
        <c:lblOffset val="100"/>
        <c:noMultiLvlLbl val="0"/>
      </c:catAx>
      <c:valAx>
        <c:axId val="4064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645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58.5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pyramid"/>
        <c:axId val="49252608"/>
        <c:axId val="49254400"/>
        <c:axId val="0"/>
      </c:bar3DChart>
      <c:catAx>
        <c:axId val="49252608"/>
        <c:scaling>
          <c:orientation val="minMax"/>
        </c:scaling>
        <c:delete val="0"/>
        <c:axPos val="b"/>
        <c:majorTickMark val="out"/>
        <c:minorTickMark val="none"/>
        <c:tickLblPos val="nextTo"/>
        <c:crossAx val="49254400"/>
        <c:crosses val="autoZero"/>
        <c:auto val="1"/>
        <c:lblAlgn val="ctr"/>
        <c:lblOffset val="100"/>
        <c:noMultiLvlLbl val="0"/>
      </c:catAx>
      <c:valAx>
        <c:axId val="49254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252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9279360"/>
        <c:axId val="49280896"/>
        <c:axId val="0"/>
      </c:bar3DChart>
      <c:catAx>
        <c:axId val="49279360"/>
        <c:scaling>
          <c:orientation val="minMax"/>
        </c:scaling>
        <c:delete val="0"/>
        <c:axPos val="b"/>
        <c:majorTickMark val="out"/>
        <c:minorTickMark val="none"/>
        <c:tickLblPos val="nextTo"/>
        <c:crossAx val="49280896"/>
        <c:crosses val="autoZero"/>
        <c:auto val="1"/>
        <c:lblAlgn val="ctr"/>
        <c:lblOffset val="100"/>
        <c:noMultiLvlLbl val="0"/>
      </c:catAx>
      <c:valAx>
        <c:axId val="4928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279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768.6</c:v>
                </c:pt>
                <c:pt idx="1">
                  <c:v>768.6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67744"/>
        <c:axId val="49181824"/>
        <c:axId val="0"/>
      </c:bar3DChart>
      <c:catAx>
        <c:axId val="49167744"/>
        <c:scaling>
          <c:orientation val="minMax"/>
        </c:scaling>
        <c:delete val="0"/>
        <c:axPos val="b"/>
        <c:majorTickMark val="out"/>
        <c:minorTickMark val="none"/>
        <c:tickLblPos val="nextTo"/>
        <c:crossAx val="49181824"/>
        <c:crosses val="autoZero"/>
        <c:auto val="1"/>
        <c:lblAlgn val="ctr"/>
        <c:lblOffset val="100"/>
        <c:noMultiLvlLbl val="0"/>
      </c:catAx>
      <c:valAx>
        <c:axId val="49181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167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329</c:v>
                </c:pt>
                <c:pt idx="1">
                  <c:v>768.6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305088"/>
        <c:axId val="49306624"/>
        <c:axId val="0"/>
      </c:bar3DChart>
      <c:catAx>
        <c:axId val="49305088"/>
        <c:scaling>
          <c:orientation val="minMax"/>
        </c:scaling>
        <c:delete val="0"/>
        <c:axPos val="b"/>
        <c:majorTickMark val="out"/>
        <c:minorTickMark val="none"/>
        <c:tickLblPos val="nextTo"/>
        <c:crossAx val="49306624"/>
        <c:crosses val="autoZero"/>
        <c:auto val="1"/>
        <c:lblAlgn val="ctr"/>
        <c:lblOffset val="100"/>
        <c:noMultiLvlLbl val="0"/>
      </c:catAx>
      <c:valAx>
        <c:axId val="49306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305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500.7</c:v>
                </c:pt>
                <c:pt idx="1">
                  <c:v>369.8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345280"/>
        <c:axId val="49346816"/>
        <c:axId val="0"/>
      </c:bar3DChart>
      <c:catAx>
        <c:axId val="49345280"/>
        <c:scaling>
          <c:orientation val="minMax"/>
        </c:scaling>
        <c:delete val="0"/>
        <c:axPos val="b"/>
        <c:majorTickMark val="out"/>
        <c:minorTickMark val="none"/>
        <c:tickLblPos val="nextTo"/>
        <c:crossAx val="49346816"/>
        <c:crosses val="autoZero"/>
        <c:auto val="1"/>
        <c:lblAlgn val="ctr"/>
        <c:lblOffset val="100"/>
        <c:noMultiLvlLbl val="0"/>
      </c:catAx>
      <c:valAx>
        <c:axId val="4934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345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494.5</c:v>
                </c:pt>
                <c:pt idx="1">
                  <c:v>438.6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371776"/>
        <c:axId val="49410432"/>
        <c:axId val="0"/>
      </c:bar3DChart>
      <c:catAx>
        <c:axId val="49371776"/>
        <c:scaling>
          <c:orientation val="minMax"/>
        </c:scaling>
        <c:delete val="0"/>
        <c:axPos val="b"/>
        <c:majorTickMark val="out"/>
        <c:minorTickMark val="none"/>
        <c:tickLblPos val="nextTo"/>
        <c:crossAx val="49410432"/>
        <c:crosses val="autoZero"/>
        <c:auto val="1"/>
        <c:lblAlgn val="ctr"/>
        <c:lblOffset val="100"/>
        <c:noMultiLvlLbl val="0"/>
      </c:catAx>
      <c:valAx>
        <c:axId val="4941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37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 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1031.4000000000001</c:v>
                </c:pt>
                <c:pt idx="1">
                  <c:v>912.2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030464"/>
        <c:axId val="50032000"/>
        <c:axId val="0"/>
      </c:bar3DChart>
      <c:catAx>
        <c:axId val="50030464"/>
        <c:scaling>
          <c:orientation val="minMax"/>
        </c:scaling>
        <c:delete val="0"/>
        <c:axPos val="b"/>
        <c:majorTickMark val="out"/>
        <c:minorTickMark val="none"/>
        <c:tickLblPos val="nextTo"/>
        <c:crossAx val="50032000"/>
        <c:crosses val="autoZero"/>
        <c:auto val="1"/>
        <c:lblAlgn val="ctr"/>
        <c:lblOffset val="100"/>
        <c:noMultiLvlLbl val="0"/>
      </c:catAx>
      <c:valAx>
        <c:axId val="5003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030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1077.9000000000001</c:v>
                </c:pt>
                <c:pt idx="1">
                  <c:v>1044.5999999999999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057216"/>
        <c:axId val="50058752"/>
        <c:axId val="0"/>
      </c:bar3DChart>
      <c:catAx>
        <c:axId val="5005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50058752"/>
        <c:crosses val="autoZero"/>
        <c:auto val="1"/>
        <c:lblAlgn val="ctr"/>
        <c:lblOffset val="100"/>
        <c:noMultiLvlLbl val="0"/>
      </c:catAx>
      <c:valAx>
        <c:axId val="50058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057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389.7</c:v>
                </c:pt>
                <c:pt idx="1">
                  <c:v>383.4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9748992"/>
        <c:axId val="49791744"/>
        <c:axId val="0"/>
      </c:bar3DChart>
      <c:catAx>
        <c:axId val="49748992"/>
        <c:scaling>
          <c:orientation val="minMax"/>
        </c:scaling>
        <c:delete val="0"/>
        <c:axPos val="b"/>
        <c:majorTickMark val="out"/>
        <c:minorTickMark val="none"/>
        <c:tickLblPos val="nextTo"/>
        <c:crossAx val="49791744"/>
        <c:crosses val="autoZero"/>
        <c:auto val="1"/>
        <c:lblAlgn val="ctr"/>
        <c:lblOffset val="100"/>
        <c:noMultiLvlLbl val="0"/>
      </c:catAx>
      <c:valAx>
        <c:axId val="49791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748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387.9</c:v>
                </c:pt>
                <c:pt idx="1">
                  <c:v>387.5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9812608"/>
        <c:axId val="49814144"/>
        <c:axId val="0"/>
      </c:bar3DChart>
      <c:catAx>
        <c:axId val="49812608"/>
        <c:scaling>
          <c:orientation val="minMax"/>
        </c:scaling>
        <c:delete val="0"/>
        <c:axPos val="b"/>
        <c:majorTickMark val="out"/>
        <c:minorTickMark val="none"/>
        <c:tickLblPos val="nextTo"/>
        <c:crossAx val="49814144"/>
        <c:crosses val="autoZero"/>
        <c:auto val="1"/>
        <c:lblAlgn val="ctr"/>
        <c:lblOffset val="100"/>
        <c:noMultiLvlLbl val="0"/>
      </c:catAx>
      <c:valAx>
        <c:axId val="49814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812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163</c:v>
                </c:pt>
                <c:pt idx="1">
                  <c:v>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333888"/>
        <c:axId val="43339776"/>
      </c:barChart>
      <c:catAx>
        <c:axId val="43333888"/>
        <c:scaling>
          <c:orientation val="minMax"/>
        </c:scaling>
        <c:delete val="0"/>
        <c:axPos val="b"/>
        <c:majorTickMark val="out"/>
        <c:minorTickMark val="none"/>
        <c:tickLblPos val="nextTo"/>
        <c:crossAx val="43339776"/>
        <c:crosses val="autoZero"/>
        <c:auto val="1"/>
        <c:lblAlgn val="ctr"/>
        <c:lblOffset val="100"/>
        <c:noMultiLvlLbl val="0"/>
      </c:catAx>
      <c:valAx>
        <c:axId val="43339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333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133.5</c:v>
                </c:pt>
                <c:pt idx="1">
                  <c:v>133.5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852800"/>
        <c:axId val="49854336"/>
        <c:axId val="0"/>
      </c:bar3DChart>
      <c:catAx>
        <c:axId val="4985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49854336"/>
        <c:crosses val="autoZero"/>
        <c:auto val="1"/>
        <c:lblAlgn val="ctr"/>
        <c:lblOffset val="100"/>
        <c:noMultiLvlLbl val="0"/>
      </c:catAx>
      <c:valAx>
        <c:axId val="4985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852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97.1</c:v>
                </c:pt>
                <c:pt idx="1">
                  <c:v>87.1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907968"/>
        <c:axId val="49913856"/>
        <c:axId val="0"/>
      </c:bar3DChart>
      <c:catAx>
        <c:axId val="49907968"/>
        <c:scaling>
          <c:orientation val="minMax"/>
        </c:scaling>
        <c:delete val="0"/>
        <c:axPos val="b"/>
        <c:majorTickMark val="out"/>
        <c:minorTickMark val="none"/>
        <c:tickLblPos val="nextTo"/>
        <c:crossAx val="49913856"/>
        <c:crosses val="autoZero"/>
        <c:auto val="1"/>
        <c:lblAlgn val="ctr"/>
        <c:lblOffset val="100"/>
        <c:noMultiLvlLbl val="0"/>
      </c:catAx>
      <c:valAx>
        <c:axId val="49913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907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357696"/>
        <c:axId val="43359232"/>
        <c:axId val="0"/>
      </c:bar3DChart>
      <c:catAx>
        <c:axId val="43357696"/>
        <c:scaling>
          <c:orientation val="minMax"/>
        </c:scaling>
        <c:delete val="0"/>
        <c:axPos val="b"/>
        <c:majorTickMark val="out"/>
        <c:minorTickMark val="none"/>
        <c:tickLblPos val="nextTo"/>
        <c:crossAx val="43359232"/>
        <c:crosses val="autoZero"/>
        <c:auto val="1"/>
        <c:lblAlgn val="ctr"/>
        <c:lblOffset val="100"/>
        <c:noMultiLvlLbl val="0"/>
      </c:catAx>
      <c:valAx>
        <c:axId val="4335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357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516992"/>
        <c:axId val="40543360"/>
        <c:axId val="0"/>
      </c:bar3DChart>
      <c:catAx>
        <c:axId val="40516992"/>
        <c:scaling>
          <c:orientation val="minMax"/>
        </c:scaling>
        <c:delete val="0"/>
        <c:axPos val="b"/>
        <c:majorTickMark val="out"/>
        <c:minorTickMark val="none"/>
        <c:tickLblPos val="nextTo"/>
        <c:crossAx val="40543360"/>
        <c:crosses val="autoZero"/>
        <c:auto val="1"/>
        <c:lblAlgn val="ctr"/>
        <c:lblOffset val="100"/>
        <c:noMultiLvlLbl val="0"/>
      </c:catAx>
      <c:valAx>
        <c:axId val="4054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516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874.1</c:v>
                </c:pt>
                <c:pt idx="1">
                  <c:v>962.3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270912"/>
        <c:axId val="47293952"/>
        <c:axId val="0"/>
      </c:bar3DChart>
      <c:catAx>
        <c:axId val="47270912"/>
        <c:scaling>
          <c:orientation val="minMax"/>
        </c:scaling>
        <c:delete val="0"/>
        <c:axPos val="b"/>
        <c:majorTickMark val="out"/>
        <c:minorTickMark val="none"/>
        <c:tickLblPos val="nextTo"/>
        <c:crossAx val="47293952"/>
        <c:crosses val="autoZero"/>
        <c:auto val="1"/>
        <c:lblAlgn val="ctr"/>
        <c:lblOffset val="100"/>
        <c:noMultiLvlLbl val="0"/>
      </c:catAx>
      <c:valAx>
        <c:axId val="4729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270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230</c:v>
                </c:pt>
                <c:pt idx="1">
                  <c:v>962.3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916544"/>
        <c:axId val="47918080"/>
        <c:axId val="0"/>
      </c:bar3DChart>
      <c:catAx>
        <c:axId val="47916544"/>
        <c:scaling>
          <c:orientation val="minMax"/>
        </c:scaling>
        <c:delete val="0"/>
        <c:axPos val="b"/>
        <c:majorTickMark val="out"/>
        <c:minorTickMark val="none"/>
        <c:tickLblPos val="nextTo"/>
        <c:crossAx val="47918080"/>
        <c:crosses val="autoZero"/>
        <c:auto val="1"/>
        <c:lblAlgn val="ctr"/>
        <c:lblOffset val="100"/>
        <c:noMultiLvlLbl val="0"/>
      </c:catAx>
      <c:valAx>
        <c:axId val="4791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16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99520896"/>
        <c:axId val="99522816"/>
        <c:axId val="0"/>
      </c:bar3DChart>
      <c:catAx>
        <c:axId val="99520896"/>
        <c:scaling>
          <c:orientation val="minMax"/>
        </c:scaling>
        <c:delete val="0"/>
        <c:axPos val="b"/>
        <c:majorTickMark val="out"/>
        <c:minorTickMark val="none"/>
        <c:tickLblPos val="nextTo"/>
        <c:crossAx val="99522816"/>
        <c:crosses val="autoZero"/>
        <c:auto val="1"/>
        <c:lblAlgn val="ctr"/>
        <c:lblOffset val="100"/>
        <c:noMultiLvlLbl val="0"/>
      </c:catAx>
      <c:valAx>
        <c:axId val="9952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520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348.1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53459584"/>
        <c:axId val="53461376"/>
        <c:axId val="0"/>
      </c:bar3DChart>
      <c:catAx>
        <c:axId val="53459584"/>
        <c:scaling>
          <c:orientation val="minMax"/>
        </c:scaling>
        <c:delete val="0"/>
        <c:axPos val="b"/>
        <c:majorTickMark val="out"/>
        <c:minorTickMark val="none"/>
        <c:tickLblPos val="nextTo"/>
        <c:crossAx val="53461376"/>
        <c:crosses val="autoZero"/>
        <c:auto val="1"/>
        <c:lblAlgn val="ctr"/>
        <c:lblOffset val="100"/>
        <c:noMultiLvlLbl val="0"/>
      </c:catAx>
      <c:valAx>
        <c:axId val="5346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459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EA75-9F7F-4488-A2BC-C022EC7E706E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B6A-F4BB-4FB1-8197-26051B8C0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9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B6A-F4BB-4FB1-8197-26051B8C03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cuzmi.masha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БЮДЖ</a:t>
            </a:r>
            <a:r>
              <a:rPr lang="ru-RU" dirty="0" smtClean="0">
                <a:solidFill>
                  <a:srgbClr val="FF0000"/>
                </a:solidFill>
              </a:rPr>
              <a:t>ЕТ ДЛЯ ГРАЖДАН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 решению № 8 от 24.04.2020года  </a:t>
            </a:r>
            <a:r>
              <a:rPr lang="ru-RU" dirty="0" smtClean="0"/>
              <a:t>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Королинский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за 2019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Неналоговые дохода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0250095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35888208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772816"/>
            <a:ext cx="656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неналоговые доходы (доходы от порубочных билетов)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89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Неналоговые доходы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79593158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9953648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712" y="1844824"/>
            <a:ext cx="575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поступления от денежных взысканий (штрафы)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45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71051329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58346724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19672" y="2132856"/>
            <a:ext cx="650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Доходы от продажи материальных и нематериальных активов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193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Безвозмездные поступления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28176568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31565792"/>
              </p:ext>
            </p:extLst>
          </p:nvPr>
        </p:nvGraphicFramePr>
        <p:xfrm>
          <a:off x="4572000" y="270892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1844824"/>
            <a:ext cx="846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 от других бюджетов бюджетной системы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75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58132895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36895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772816"/>
            <a:ext cx="553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функционирование аппарата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9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659292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844824"/>
            <a:ext cx="740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Расходы на защиту населения и территорий от чрезвычайных 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80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9022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Национальная оборона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700808"/>
            <a:ext cx="849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осуществления первичного воинского учета на территориях </a:t>
            </a:r>
          </a:p>
          <a:p>
            <a:r>
              <a:rPr lang="ru-RU" dirty="0" smtClean="0"/>
              <a:t>где отсутствуют военные </a:t>
            </a:r>
            <a:r>
              <a:rPr lang="ru-RU" dirty="0" err="1" smtClean="0"/>
              <a:t>коммисариаты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60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69981676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93718291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1988840"/>
            <a:ext cx="524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по  уничтожению дикорастущей конопли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15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03047627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47510778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844824"/>
            <a:ext cx="720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дорожного хозяйства на содержание автомобильных дорог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2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Доходы бюджета                       </a:t>
            </a:r>
            <a:r>
              <a:rPr lang="ru-RU" i="1" dirty="0" smtClean="0">
                <a:solidFill>
                  <a:srgbClr val="C00000"/>
                </a:solidFill>
              </a:rPr>
              <a:t>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34476873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869677474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844824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благоустройство поселений сельсовета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91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Культура , кинематография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14858385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93679993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772816"/>
            <a:ext cx="693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содержания имущества  (оплата коммунальных услуг)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90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Социальная политика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87795048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95543224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988840"/>
            <a:ext cx="626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 на доплату к пенсии </a:t>
            </a:r>
            <a:r>
              <a:rPr lang="ru-RU" dirty="0"/>
              <a:t> </a:t>
            </a:r>
            <a:r>
              <a:rPr lang="ru-RU" dirty="0" smtClean="0"/>
              <a:t>муниципальных служащих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10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Физическая культура и спорт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75139379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32567980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700808"/>
            <a:ext cx="492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содержание методистов по спорту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112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Глава: Кузьмина Мария Анатольевна</a:t>
            </a:r>
          </a:p>
          <a:p>
            <a:r>
              <a:rPr lang="ru-RU" dirty="0" smtClean="0"/>
              <a:t>676636 Амурская область </a:t>
            </a:r>
          </a:p>
          <a:p>
            <a:r>
              <a:rPr lang="ru-RU" dirty="0" smtClean="0"/>
              <a:t>Октябрьский район</a:t>
            </a:r>
          </a:p>
          <a:p>
            <a:r>
              <a:rPr lang="ru-RU" dirty="0"/>
              <a:t>с</a:t>
            </a:r>
            <a:r>
              <a:rPr lang="ru-RU" dirty="0" smtClean="0"/>
              <a:t>ело Короли</a:t>
            </a:r>
          </a:p>
          <a:p>
            <a:r>
              <a:rPr lang="ru-RU" dirty="0"/>
              <a:t>у</a:t>
            </a:r>
            <a:r>
              <a:rPr lang="ru-RU" dirty="0" smtClean="0"/>
              <a:t>лица Линейная 28</a:t>
            </a:r>
          </a:p>
          <a:p>
            <a:r>
              <a:rPr lang="ru-RU" dirty="0" smtClean="0"/>
              <a:t>Тел/факс 89145730048</a:t>
            </a:r>
          </a:p>
          <a:p>
            <a:r>
              <a:rPr lang="ru-RU" dirty="0" smtClean="0"/>
              <a:t>Электронный адрес: </a:t>
            </a:r>
            <a:r>
              <a:rPr lang="en-US" dirty="0" smtClean="0">
                <a:hlinkClick r:id="rId2"/>
              </a:rPr>
              <a:t>cuzmi.masha@yandex.ru</a:t>
            </a:r>
            <a:endParaRPr lang="en-US" dirty="0" smtClean="0"/>
          </a:p>
          <a:p>
            <a:r>
              <a:rPr lang="ru-RU" dirty="0" smtClean="0"/>
              <a:t>Исполнитель</a:t>
            </a:r>
            <a:r>
              <a:rPr lang="ru-RU" smtClean="0"/>
              <a:t>: Манько Л.А.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Администрация </a:t>
            </a:r>
            <a:r>
              <a:rPr lang="ru-RU" dirty="0" err="1" smtClean="0"/>
              <a:t>Королинского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сельсовета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27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527919"/>
              </p:ext>
            </p:extLst>
          </p:nvPr>
        </p:nvGraphicFramePr>
        <p:xfrm>
          <a:off x="871538" y="2674938"/>
          <a:ext cx="7408867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48248"/>
                <a:gridCol w="2088234"/>
                <a:gridCol w="162016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4440,8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4682,7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</a:t>
                      </a:r>
                      <a:endParaRPr lang="ru-RU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529,0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775,5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147</a:t>
                      </a:r>
                      <a:endParaRPr lang="ru-RU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4722,9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4611,0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-282,1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74,7</a:t>
                      </a:r>
                      <a:endParaRPr lang="ru-RU" dirty="0"/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2" marR="91442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Основные параметры бюджета муниципального образования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« </a:t>
            </a:r>
            <a:r>
              <a:rPr lang="ru-RU" sz="2000" dirty="0" err="1" smtClean="0">
                <a:solidFill>
                  <a:schemeClr val="bg1"/>
                </a:solidFill>
              </a:rPr>
              <a:t>Королинский</a:t>
            </a:r>
            <a:r>
              <a:rPr lang="ru-RU" sz="2000" dirty="0" smtClean="0">
                <a:solidFill>
                  <a:schemeClr val="bg1"/>
                </a:solidFill>
              </a:rPr>
              <a:t> сельсовет» Октябрьского района Амурской области за 2019 год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Доходы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Утверждено</a:t>
            </a:r>
            <a:r>
              <a:rPr lang="ru-RU" dirty="0" smtClean="0"/>
              <a:t>                                        </a:t>
            </a:r>
            <a:r>
              <a:rPr lang="ru-RU" u="sng" dirty="0" smtClean="0"/>
              <a:t>исполнено</a:t>
            </a:r>
          </a:p>
          <a:p>
            <a:pPr marL="0" indent="0">
              <a:buNone/>
            </a:pPr>
            <a:r>
              <a:rPr lang="ru-RU" dirty="0" smtClean="0"/>
              <a:t>4440,8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4682,7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</a:t>
            </a:r>
            <a:r>
              <a:rPr lang="ru-RU" dirty="0" err="1" smtClean="0"/>
              <a:t>доходы</a:t>
            </a:r>
            <a:r>
              <a:rPr lang="ru-RU" dirty="0" smtClean="0"/>
              <a:t>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425,0 </a:t>
            </a:r>
            <a:r>
              <a:rPr lang="ru-RU" dirty="0" err="1" smtClean="0"/>
              <a:t>тыс.руб</a:t>
            </a:r>
            <a:r>
              <a:rPr lang="ru-RU" dirty="0" smtClean="0"/>
              <a:t>.    350,5 </a:t>
            </a:r>
            <a:r>
              <a:rPr lang="ru-RU" dirty="0" err="1" smtClean="0"/>
              <a:t>тыс.руб</a:t>
            </a:r>
            <a:r>
              <a:rPr lang="ru-RU" dirty="0" smtClean="0"/>
              <a:t>      3907,2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Доходы бюджета муниципального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образования « </a:t>
            </a:r>
            <a:r>
              <a:rPr lang="ru-RU" sz="2800" dirty="0" err="1" smtClean="0">
                <a:solidFill>
                  <a:schemeClr val="bg1"/>
                </a:solidFill>
              </a:rPr>
              <a:t>Королинский</a:t>
            </a:r>
            <a:r>
              <a:rPr lang="ru-RU" sz="2800" dirty="0" smtClean="0">
                <a:solidFill>
                  <a:schemeClr val="bg1"/>
                </a:solidFill>
              </a:rPr>
              <a:t> сельсовет»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за 2019 год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689861"/>
              </p:ext>
            </p:extLst>
          </p:nvPr>
        </p:nvGraphicFramePr>
        <p:xfrm>
          <a:off x="683568" y="1484784"/>
          <a:ext cx="7408864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2159,9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2152,5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329,0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329,0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494,5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438,6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1077,9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1044,6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387,9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387,5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4722,9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4611,0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Исполнение расходов бюджета  муниципального образования «</a:t>
            </a:r>
            <a:r>
              <a:rPr lang="ru-RU" sz="1800" dirty="0" err="1" smtClean="0">
                <a:solidFill>
                  <a:schemeClr val="bg1"/>
                </a:solidFill>
              </a:rPr>
              <a:t>Королинский</a:t>
            </a:r>
            <a:r>
              <a:rPr lang="ru-RU" sz="1800" dirty="0" smtClean="0">
                <a:solidFill>
                  <a:schemeClr val="bg1"/>
                </a:solidFill>
              </a:rPr>
              <a:t> сельсовет» 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Октябрьского района Амурской области за 2018 год (</a:t>
            </a:r>
            <a:r>
              <a:rPr lang="ru-RU" sz="1800" dirty="0" err="1" smtClean="0">
                <a:solidFill>
                  <a:schemeClr val="bg1"/>
                </a:solidFill>
              </a:rPr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952710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Налоговые доходы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0643874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401962215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1700808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8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Налоговые доходы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49447126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283877037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1700808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Единый сельскохозяйственный доход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27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Налоговые доходы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95611177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28434702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184482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имущество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609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658</TotalTime>
  <Words>513</Words>
  <Application>Microsoft Office PowerPoint</Application>
  <PresentationFormat>Экран (4:3)</PresentationFormat>
  <Paragraphs>164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Волна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Королинский сельсовет» Октябрьского района Амурской области за 2019 год</vt:lpstr>
      <vt:lpstr>Доходы бюджета муниципального  образования « Королинский сельсовет» за 2019 год</vt:lpstr>
      <vt:lpstr>Исполнение расходов бюджета  муниципального образования «Королинский сельсовет»  Октябрьского района Амурской области за 2018 год (тыс.руб)</vt:lpstr>
      <vt:lpstr>Презентация PowerPoint</vt:lpstr>
      <vt:lpstr>Налоговые доходы</vt:lpstr>
      <vt:lpstr>Налоговые доходы</vt:lpstr>
      <vt:lpstr>Налоговые доходы</vt:lpstr>
      <vt:lpstr>Неналоговые дохода</vt:lpstr>
      <vt:lpstr>Неналоговые доходы</vt:lpstr>
      <vt:lpstr>НЕНАЛОГОВЫЕ ДОХОДЫ</vt:lpstr>
      <vt:lpstr>Безвозмездные поступления</vt:lpstr>
      <vt:lpstr>Презентация PowerPoint</vt:lpstr>
      <vt:lpstr>Общегосударственные вопросы</vt:lpstr>
      <vt:lpstr>Национальная безопасность и правоохранительная деятельность</vt:lpstr>
      <vt:lpstr>Национальная оборона</vt:lpstr>
      <vt:lpstr>Национальная экономика</vt:lpstr>
      <vt:lpstr>Национальная экономика</vt:lpstr>
      <vt:lpstr>Жилищно-коммунальное хозяйство</vt:lpstr>
      <vt:lpstr>Культура , кинематография</vt:lpstr>
      <vt:lpstr>Социальная политика</vt:lpstr>
      <vt:lpstr>Физическая культура и спорт</vt:lpstr>
      <vt:lpstr>Администрация Королинского сельсовета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75</cp:revision>
  <cp:lastPrinted>2017-04-14T02:36:51Z</cp:lastPrinted>
  <dcterms:created xsi:type="dcterms:W3CDTF">2015-12-28T04:15:06Z</dcterms:created>
  <dcterms:modified xsi:type="dcterms:W3CDTF">2020-05-19T23:23:02Z</dcterms:modified>
</cp:coreProperties>
</file>